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9144000" cy="6858000" type="screen4x3"/>
  <p:notesSz cx="6858000" cy="9144000"/>
  <p:embeddedFontLst>
    <p:embeddedFont>
      <p:font typeface="Allerta" panose="020B0604020202020204" charset="0"/>
      <p:regular r:id="rId48"/>
    </p:embeddedFont>
    <p:embeddedFont>
      <p:font typeface="Calibri" panose="020F0502020204030204" pitchFamily="34" charset="0"/>
      <p:regular r:id="rId49"/>
      <p:bold r:id="rId50"/>
      <p:italic r:id="rId51"/>
      <p:boldItalic r:id="rId52"/>
    </p:embeddedFont>
    <p:embeddedFont>
      <p:font typeface="Lucida Sans" panose="020B060203050402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969">
          <p15:clr>
            <a:srgbClr val="A4A3A4"/>
          </p15:clr>
        </p15:guide>
        <p15:guide id="2" orient="horz" pos="3006">
          <p15:clr>
            <a:srgbClr val="A4A3A4"/>
          </p15:clr>
        </p15:guide>
        <p15:guide id="3" orient="horz" pos="3486">
          <p15:clr>
            <a:srgbClr val="A4A3A4"/>
          </p15:clr>
        </p15:guide>
        <p15:guide id="4" pos="19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e Crist" initials="" lastIdx="4" clrIdx="0"/>
  <p:cmAuthor id="1" name="Kate Crist" initials="KC" lastIdx="4" clrIdx="1">
    <p:extLst>
      <p:ext uri="{19B8F6BF-5375-455C-9EA6-DF929625EA0E}">
        <p15:presenceInfo xmlns:p15="http://schemas.microsoft.com/office/powerpoint/2012/main" userId="S-1-5-21-2605201461-4036146180-2935784301-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8803" autoAdjust="0"/>
  </p:normalViewPr>
  <p:slideViewPr>
    <p:cSldViewPr snapToGrid="0">
      <p:cViewPr varScale="1">
        <p:scale>
          <a:sx n="55" d="100"/>
          <a:sy n="55" d="100"/>
        </p:scale>
        <p:origin x="3234" y="78"/>
      </p:cViewPr>
      <p:guideLst>
        <p:guide orient="horz" pos="3969"/>
        <p:guide orient="horz" pos="3006"/>
        <p:guide orient="horz" pos="3486"/>
        <p:guide pos="19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achievethecore.org/page/1119/coaching-too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achievethecore.org/page/1082/ela-literacy-instructional-practice-guide-coaching-tool"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achievethecore.org/page/2790/beyond-the-lesso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achievethecore.org/page/1082/ela-literacy-instructional-practice-guide-coaching-too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achievethecore.org/ela-literacy-common-core/text-complexity/"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achievethecore.org/page/2725/text-complexity"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achievethecore.org/page/2725/text-complexity"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achievethecore.org/page/1082/ela-literacy-instructional-practice-guide-coaching-too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vimeo.com/197893087"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achievethecore.org/content/upload/Using%20Complex%20Text%20to%20Build%20Content%20Knowledge%20-%20Abbreviated%20Video.pdf" TargetMode="External"/><Relationship Id="rId5" Type="http://schemas.openxmlformats.org/officeDocument/2006/relationships/hyperlink" Target="https://vimeo.com/227751562" TargetMode="External"/><Relationship Id="rId4" Type="http://schemas.openxmlformats.org/officeDocument/2006/relationships/hyperlink" Target="https://achievethecore.org/content/upload/Text-Based%20Disagreement%20During%20Discussion%20(Grade%205).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achievethecore.org/lesson-planning-tool/" TargetMode="External"/><Relationship Id="rId7" Type="http://schemas.openxmlformats.org/officeDocument/2006/relationships/hyperlink" Target="http://www.edreports.org/#?f=&amp;o=0"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www.achieve.org/EQuIP" TargetMode="External"/><Relationship Id="rId5" Type="http://schemas.openxmlformats.org/officeDocument/2006/relationships/hyperlink" Target="http://achievethecore.org/page/1946/instructional-materials-evaluation-tool" TargetMode="External"/><Relationship Id="rId4" Type="http://schemas.openxmlformats.org/officeDocument/2006/relationships/hyperlink" Target="http://achievethecore.org/page/1097/toolkit-portfolio"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achieve.org/our-initiatives/equip/student-work-protocol"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achieve.org/our-initiatives/equip/student-work-protocol"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achievethecore.org/page/898/the-common-core-ela-literacy-shifts-at-a-glance"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achievethecore.org/content/upload/Research%20Supporting%20the%20ELA%20Standards%20and%20Shifts%20Final.pdf" TargetMode="External"/><Relationship Id="rId4" Type="http://schemas.openxmlformats.org/officeDocument/2006/relationships/hyperlink" Target="http://achievethecore.org/page/394/introduction-to-the-ela-literacy-shift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0:notes"/>
          <p:cNvSpPr txBox="1">
            <a:spLocks noGrp="1"/>
          </p:cNvSpPr>
          <p:nvPr>
            <p:ph type="body" idx="1"/>
          </p:nvPr>
        </p:nvSpPr>
        <p:spPr>
          <a:xfrm>
            <a:off x="685800" y="4400549"/>
            <a:ext cx="5486400" cy="3600600"/>
          </a:xfrm>
          <a:prstGeom prst="rect">
            <a:avLst/>
          </a:prstGeom>
          <a:noFill/>
          <a:ln>
            <a:noFill/>
          </a:ln>
        </p:spPr>
        <p:txBody>
          <a:bodyPr spcFirstLastPara="1" wrap="square" lIns="91300" tIns="45625" rIns="91300" bIns="45625"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dirty="0">
                <a:solidFill>
                  <a:schemeClr val="dk1"/>
                </a:solidFill>
                <a:latin typeface="Calibri"/>
                <a:ea typeface="Calibri"/>
                <a:cs typeface="Calibri"/>
                <a:sym typeface="Calibri"/>
              </a:rPr>
              <a:t>Big Idea: </a:t>
            </a:r>
            <a:r>
              <a:rPr lang="en-US" sz="1200" b="0" i="0" u="sng" strike="noStrike" cap="none" dirty="0">
                <a:solidFill>
                  <a:schemeClr val="hlink"/>
                </a:solidFill>
                <a:latin typeface="Calibri"/>
                <a:ea typeface="Calibri"/>
                <a:cs typeface="Calibri"/>
                <a:sym typeface="Calibri"/>
                <a:hlinkClick r:id="rId3"/>
              </a:rPr>
              <a:t>The Instructional Practice Guides </a:t>
            </a:r>
            <a:r>
              <a:rPr lang="en-US" sz="1200" b="0" i="0" u="none" strike="noStrike" cap="none" dirty="0">
                <a:solidFill>
                  <a:schemeClr val="dk1"/>
                </a:solidFill>
                <a:latin typeface="Calibri"/>
                <a:ea typeface="Calibri"/>
                <a:cs typeface="Calibri"/>
                <a:sym typeface="Calibri"/>
              </a:rPr>
              <a:t>(http://achievethecore.org/category/1195/ela-literacy-instructional-practice-toolkit) are available either digitally or in print version. They are designed to be used to observe a single lesson. The tools are designed for use in coaching and collaborating around ELA/Literacy lessons in most education settings and are non-evaluative observation tools.  The IPG purposefully focuses on the content of the lesson.  Because content expectations vary depending on grade and subject, there are different versions of the IPG.  (K-8 and HS for Math and K-2 and 3-12 for ELA/Literacy.)</a:t>
            </a:r>
            <a:endParaRPr dirty="0"/>
          </a:p>
          <a:p>
            <a:pPr marL="0" marR="0" lvl="0" indent="0" algn="l" rtl="0">
              <a:spcBef>
                <a:spcPts val="0"/>
              </a:spcBef>
              <a:spcAft>
                <a:spcPts val="0"/>
              </a:spcAft>
              <a:buClr>
                <a:schemeClr val="dk1"/>
              </a:buClr>
              <a:buSzPts val="3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dirty="0">
                <a:solidFill>
                  <a:schemeClr val="dk1"/>
                </a:solidFill>
                <a:latin typeface="Calibri"/>
                <a:ea typeface="Calibri"/>
                <a:cs typeface="Calibri"/>
                <a:sym typeface="Calibri"/>
              </a:rPr>
              <a:t>Details:</a:t>
            </a:r>
            <a:endParaRPr dirty="0"/>
          </a:p>
          <a:p>
            <a:pPr marL="457200" marR="0" lvl="0" indent="-292100" algn="l" rtl="0">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Each guide is specific to either K-2, where reading comprehension lessons are based primarily in read aloud and listening, or 3-12 where students are reading the texts themselves.</a:t>
            </a:r>
            <a:endParaRPr dirty="0"/>
          </a:p>
          <a:p>
            <a:pPr marL="457200" marR="0" lvl="0" indent="-292100" algn="l" rtl="0">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Each guide has three Core Actions, or key practices, with the observable indicators lettered under each. There is also room for recording notes and  evidence for each indicator. </a:t>
            </a:r>
            <a:endParaRPr dirty="0"/>
          </a:p>
          <a:p>
            <a:pPr marL="457200" marR="0" lvl="0" indent="-292100" algn="l" rtl="0">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The right side of the table includes a “Ratings” column.  Ratings are considered optional and have been designed to offer some guiding language for discussion and calibration. </a:t>
            </a:r>
            <a:endParaRPr dirty="0"/>
          </a:p>
          <a:p>
            <a:pPr marL="457200" marR="0" lvl="0" indent="-292100" algn="l" rtl="0">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Not every indicator will be observable in every lesson. Similarly, it is possible that ratings are observed as “No” in Core Action 1 with purposeful evidence.</a:t>
            </a:r>
            <a:endParaRPr dirty="0"/>
          </a:p>
          <a:p>
            <a:pPr marL="0" marR="0" lvl="0" indent="0" algn="l" rtl="0">
              <a:spcBef>
                <a:spcPts val="0"/>
              </a:spcBef>
              <a:spcAft>
                <a:spcPts val="0"/>
              </a:spcAft>
              <a:buClr>
                <a:schemeClr val="dk1"/>
              </a:buClr>
              <a:buSzPts val="3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dirty="0">
                <a:solidFill>
                  <a:schemeClr val="dk1"/>
                </a:solidFill>
                <a:latin typeface="Calibri"/>
                <a:ea typeface="Calibri"/>
                <a:cs typeface="Calibri"/>
                <a:sym typeface="Calibri"/>
              </a:rPr>
              <a:t>Background Knowledge:</a:t>
            </a:r>
            <a:endParaRPr dirty="0"/>
          </a:p>
          <a:p>
            <a:pPr marL="0" marR="0" lvl="0" indent="0" algn="l" rtl="0">
              <a:spcBef>
                <a:spcPts val="0"/>
              </a:spcBef>
              <a:spcAft>
                <a:spcPts val="0"/>
              </a:spcAft>
              <a:buClr>
                <a:schemeClr val="dk1"/>
              </a:buClr>
              <a:buSzPts val="300"/>
              <a:buFont typeface="Calibri"/>
              <a:buNone/>
            </a:pPr>
            <a:r>
              <a:rPr lang="en-US" sz="1200" b="0" i="0" u="none" strike="noStrike" cap="none" dirty="0">
                <a:solidFill>
                  <a:schemeClr val="dk1"/>
                </a:solidFill>
                <a:latin typeface="Calibri"/>
                <a:ea typeface="Calibri"/>
                <a:cs typeface="Calibri"/>
                <a:sym typeface="Calibri"/>
              </a:rPr>
              <a:t>If participants are new to the IPG, </a:t>
            </a:r>
            <a:r>
              <a:rPr lang="en-US" sz="1200" b="0" i="0" u="none" strike="noStrike" cap="none" dirty="0" err="1">
                <a:solidFill>
                  <a:schemeClr val="dk1"/>
                </a:solidFill>
                <a:latin typeface="Calibri"/>
                <a:ea typeface="Calibri"/>
                <a:cs typeface="Calibri"/>
                <a:sym typeface="Calibri"/>
              </a:rPr>
              <a:t>faYcilitators</a:t>
            </a:r>
            <a:r>
              <a:rPr lang="en-US" sz="1200" b="0" i="0" u="none" strike="noStrike" cap="none" dirty="0">
                <a:solidFill>
                  <a:schemeClr val="dk1"/>
                </a:solidFill>
                <a:latin typeface="Calibri"/>
                <a:ea typeface="Calibri"/>
                <a:cs typeface="Calibri"/>
                <a:sym typeface="Calibri"/>
              </a:rPr>
              <a:t> may want to provide an opportunity for participants to highlight key words within each indicator (both from the indicator and rating language.)  One way to do this is to have participants highlight the key words throughout the IPG and discuss as a full group.  Then have smaller groups do something similar with 1-2 indicators (highlight key words as well as think of examples and non-examples of this indicator).  These could be shared on posters and discussed with the full group.</a:t>
            </a:r>
            <a:br>
              <a:rPr lang="en-US" sz="1200" b="0" i="0" u="none" strike="noStrike" cap="none" dirty="0">
                <a:solidFill>
                  <a:schemeClr val="dk1"/>
                </a:solidFill>
                <a:latin typeface="Calibri"/>
                <a:ea typeface="Calibri"/>
                <a:cs typeface="Calibri"/>
                <a:sym typeface="Calibri"/>
              </a:rPr>
            </a:b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0" i="0" u="none" strike="noStrike" cap="none" dirty="0">
                <a:solidFill>
                  <a:schemeClr val="dk1"/>
                </a:solidFill>
                <a:latin typeface="Calibri"/>
                <a:ea typeface="Calibri"/>
                <a:cs typeface="Calibri"/>
                <a:sym typeface="Calibri"/>
              </a:rPr>
              <a:t>If participants have little experience with the Instructional Practice Guide for ELA/Literacy, consider providing additional training and support using the </a:t>
            </a:r>
            <a:r>
              <a:rPr lang="en-US" sz="1200" b="0" i="0" u="sng" strike="noStrike" cap="none" dirty="0">
                <a:solidFill>
                  <a:schemeClr val="hlink"/>
                </a:solidFill>
                <a:latin typeface="Calibri"/>
                <a:ea typeface="Calibri"/>
                <a:cs typeface="Calibri"/>
                <a:sym typeface="Calibri"/>
                <a:hlinkClick r:id="rId4"/>
              </a:rPr>
              <a:t>Introduction to the Instructional Practice Guide for ELA / Literacy Module</a:t>
            </a:r>
            <a:r>
              <a:rPr lang="en-US" sz="1200" b="1" i="0" u="none" strike="noStrike" cap="none"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(http://achievethecore.org/page/1082/ela-literacy-instructional-practice-guide-coaching-tool). The module includes a review of the three instructional Shifts in ELA/Literacy. Within the module, there are activities and discussions based on the Core Actions that will further prepare participants to use the Instructional Practice Guide.</a:t>
            </a:r>
            <a:endParaRPr dirty="0"/>
          </a:p>
          <a:p>
            <a:pPr marL="0" marR="0" lvl="0" indent="0" algn="l" rtl="0">
              <a:spcBef>
                <a:spcPts val="0"/>
              </a:spcBef>
              <a:spcAft>
                <a:spcPts val="0"/>
              </a:spcAft>
              <a:buClr>
                <a:schemeClr val="dk1"/>
              </a:buClr>
              <a:buSzPts val="300"/>
              <a:buFont typeface="Calibri"/>
              <a:buNone/>
            </a:pPr>
            <a:endParaRPr sz="1200" b="0" i="0" u="none" strike="noStrike" cap="none" dirty="0">
              <a:solidFill>
                <a:schemeClr val="dk1"/>
              </a:solidFill>
              <a:latin typeface="Calibri"/>
              <a:ea typeface="Calibri"/>
              <a:cs typeface="Calibri"/>
              <a:sym typeface="Calibri"/>
            </a:endParaRPr>
          </a:p>
        </p:txBody>
      </p:sp>
      <p:sp>
        <p:nvSpPr>
          <p:cNvPr id="261" name="Google Shape;261;p10:notes"/>
          <p:cNvSpPr txBox="1">
            <a:spLocks noGrp="1"/>
          </p:cNvSpPr>
          <p:nvPr>
            <p:ph type="sldNum" idx="12"/>
          </p:nvPr>
        </p:nvSpPr>
        <p:spPr>
          <a:xfrm>
            <a:off x="3884612" y="8685213"/>
            <a:ext cx="2971800" cy="459000"/>
          </a:xfrm>
          <a:prstGeom prst="rect">
            <a:avLst/>
          </a:prstGeom>
          <a:noFill/>
          <a:ln>
            <a:noFill/>
          </a:ln>
        </p:spPr>
        <p:txBody>
          <a:bodyPr spcFirstLastPara="1" wrap="square" lIns="91300" tIns="45625" rIns="91300" bIns="456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1: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Calibri"/>
              <a:buNone/>
            </a:pPr>
            <a:r>
              <a:rPr lang="en-US" sz="1200" b="1" i="0" u="none" strike="noStrike" cap="none">
                <a:solidFill>
                  <a:srgbClr val="000000"/>
                </a:solidFill>
                <a:latin typeface="Calibri"/>
                <a:ea typeface="Calibri"/>
                <a:cs typeface="Calibri"/>
                <a:sym typeface="Calibri"/>
              </a:rPr>
              <a:t>Big Idea: </a:t>
            </a:r>
            <a:r>
              <a:rPr lang="en-US" sz="1200" b="0" i="0" u="none" strike="noStrike" cap="none">
                <a:solidFill>
                  <a:srgbClr val="000000"/>
                </a:solidFill>
                <a:latin typeface="Calibri"/>
                <a:ea typeface="Calibri"/>
                <a:cs typeface="Calibri"/>
                <a:sym typeface="Calibri"/>
              </a:rPr>
              <a:t>The </a:t>
            </a:r>
            <a:r>
              <a:rPr lang="en-US" sz="1200" b="0" i="0" u="sng" strike="noStrike" cap="none">
                <a:solidFill>
                  <a:schemeClr val="hlink"/>
                </a:solidFill>
                <a:latin typeface="Calibri"/>
                <a:ea typeface="Calibri"/>
                <a:cs typeface="Calibri"/>
                <a:sym typeface="Calibri"/>
                <a:hlinkClick r:id="rId3"/>
              </a:rPr>
              <a:t>Beyond the Lesson Discussion Guide</a:t>
            </a:r>
            <a:r>
              <a:rPr lang="en-US" sz="1200" b="0" i="0" u="none" strike="noStrike" cap="none">
                <a:solidFill>
                  <a:srgbClr val="000000"/>
                </a:solidFill>
                <a:latin typeface="Calibri"/>
                <a:ea typeface="Calibri"/>
                <a:cs typeface="Calibri"/>
                <a:sym typeface="Calibri"/>
              </a:rPr>
              <a:t> (http://achievethecore.org/content/upload/Beyond%20the%20Lesson%20Discussion%20Guide_ELA%20Literacy.pdf) provides more opportunity to consider the evidence of the Shifts beyond the scope of a single lesson.</a:t>
            </a:r>
            <a:endParaRPr/>
          </a:p>
          <a:p>
            <a:pPr marL="0" marR="0" lvl="0" indent="0" algn="l" rtl="0">
              <a:lnSpc>
                <a:spcPct val="100000"/>
              </a:lnSpc>
              <a:spcBef>
                <a:spcPts val="0"/>
              </a:spcBef>
              <a:spcAft>
                <a:spcPts val="0"/>
              </a:spcAft>
              <a:buClr>
                <a:schemeClr val="dk1"/>
              </a:buClr>
              <a:buSzPts val="300"/>
              <a:buFont typeface="Calibri"/>
              <a:buNone/>
            </a:pPr>
            <a:endParaRPr sz="1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
              <a:buFont typeface="Calibri"/>
              <a:buNone/>
            </a:pPr>
            <a:r>
              <a:rPr lang="en-US" sz="1200" b="1" i="0" u="none" strike="noStrike" cap="none">
                <a:solidFill>
                  <a:srgbClr val="000000"/>
                </a:solidFill>
                <a:latin typeface="Calibri"/>
                <a:ea typeface="Calibri"/>
                <a:cs typeface="Calibri"/>
                <a:sym typeface="Calibri"/>
              </a:rPr>
              <a:t>Details:</a:t>
            </a:r>
            <a:endParaRPr/>
          </a:p>
          <a:p>
            <a:pPr marL="0" marR="0" lvl="0" indent="0" algn="l" rtl="0">
              <a:lnSpc>
                <a:spcPct val="100000"/>
              </a:lnSpc>
              <a:spcBef>
                <a:spcPts val="0"/>
              </a:spcBef>
              <a:spcAft>
                <a:spcPts val="0"/>
              </a:spcAft>
              <a:buClr>
                <a:srgbClr val="000000"/>
              </a:buClr>
              <a:buSzPts val="300"/>
              <a:buFont typeface="Calibri"/>
              <a:buNone/>
            </a:pPr>
            <a:r>
              <a:rPr lang="en-US" sz="1200" b="1" i="0" u="none" strike="noStrike" cap="none">
                <a:solidFill>
                  <a:srgbClr val="000000"/>
                </a:solidFill>
                <a:latin typeface="Calibri"/>
                <a:ea typeface="Calibri"/>
                <a:cs typeface="Calibri"/>
                <a:sym typeface="Calibri"/>
              </a:rPr>
              <a:t>Have participants get out their copies of the IPG so they can see the Beyond the Lesson Guide and how integral it is to the IPG. It is always the final page of all of the IPGs.</a:t>
            </a:r>
            <a:endParaRPr/>
          </a:p>
          <a:p>
            <a:pPr marL="457200" marR="0" lvl="0" indent="-292100" algn="l" rtl="0">
              <a:lnSpc>
                <a:spcPct val="100000"/>
              </a:lnSpc>
              <a:spcBef>
                <a:spcPts val="0"/>
              </a:spcBef>
              <a:spcAft>
                <a:spcPts val="0"/>
              </a:spcAft>
              <a:buClr>
                <a:srgbClr val="000000"/>
              </a:buClr>
              <a:buSzPts val="1000"/>
              <a:buFont typeface="Calibri"/>
              <a:buChar char="●"/>
            </a:pPr>
            <a:r>
              <a:rPr lang="en-US" sz="1200" b="0" i="0" u="none" strike="noStrike" cap="none">
                <a:solidFill>
                  <a:srgbClr val="000000"/>
                </a:solidFill>
                <a:latin typeface="Calibri"/>
                <a:ea typeface="Calibri"/>
                <a:cs typeface="Calibri"/>
                <a:sym typeface="Calibri"/>
              </a:rPr>
              <a:t>The Beyond the Lesson Discussion Guide is designed for the post-observation conversation using the Instructional Practice Guide Coaching Tool (achievethecore.org/coaching-tool) or any other observation rubric. </a:t>
            </a:r>
            <a:endParaRPr/>
          </a:p>
          <a:p>
            <a:pPr marL="457200" marR="0" lvl="0" indent="-292100" algn="l" rtl="0">
              <a:lnSpc>
                <a:spcPct val="100000"/>
              </a:lnSpc>
              <a:spcBef>
                <a:spcPts val="0"/>
              </a:spcBef>
              <a:spcAft>
                <a:spcPts val="0"/>
              </a:spcAft>
              <a:buClr>
                <a:srgbClr val="000000"/>
              </a:buClr>
              <a:buSzPts val="1000"/>
              <a:buFont typeface="Calibri"/>
              <a:buChar char="●"/>
            </a:pPr>
            <a:r>
              <a:rPr lang="en-US" sz="1200" b="0" i="0" u="none" strike="noStrike" cap="none">
                <a:solidFill>
                  <a:srgbClr val="000000"/>
                </a:solidFill>
                <a:latin typeface="Calibri"/>
                <a:ea typeface="Calibri"/>
                <a:cs typeface="Calibri"/>
                <a:sym typeface="Calibri"/>
              </a:rPr>
              <a:t>The questions put the content of the lesson in the context of the broader instructional plan for the unit or year.</a:t>
            </a:r>
            <a:endParaRPr/>
          </a:p>
          <a:p>
            <a:pPr marL="457200" marR="0" lvl="0" indent="-292100" algn="l" rtl="0">
              <a:lnSpc>
                <a:spcPct val="100000"/>
              </a:lnSpc>
              <a:spcBef>
                <a:spcPts val="0"/>
              </a:spcBef>
              <a:spcAft>
                <a:spcPts val="0"/>
              </a:spcAft>
              <a:buClr>
                <a:srgbClr val="000000"/>
              </a:buClr>
              <a:buSzPts val="1000"/>
              <a:buFont typeface="Calibri"/>
              <a:buChar char="●"/>
            </a:pPr>
            <a:r>
              <a:rPr lang="en-US" sz="1200" b="0" i="0" u="none" strike="noStrike" cap="none">
                <a:solidFill>
                  <a:srgbClr val="000000"/>
                </a:solidFill>
                <a:latin typeface="Calibri"/>
                <a:ea typeface="Calibri"/>
                <a:cs typeface="Calibri"/>
                <a:sym typeface="Calibri"/>
              </a:rPr>
              <a:t>After discussing the observed lesson, select several appropriate  “Beyond the Lesson” (BTL) questions to help clearly delineate what practices are in place, what has already occurred, and what opportunities might exist in another lesson, further in the unit, or over the course of the year to incorporate the Shifts into the classroom.</a:t>
            </a:r>
            <a:endParaRPr/>
          </a:p>
          <a:p>
            <a:pPr marL="457200" marR="0" lvl="0" indent="-292100" algn="l" rtl="0">
              <a:lnSpc>
                <a:spcPct val="100000"/>
              </a:lnSpc>
              <a:spcBef>
                <a:spcPts val="0"/>
              </a:spcBef>
              <a:spcAft>
                <a:spcPts val="0"/>
              </a:spcAft>
              <a:buClr>
                <a:srgbClr val="000000"/>
              </a:buClr>
              <a:buSzPts val="1000"/>
              <a:buFont typeface="Calibri"/>
              <a:buChar char="●"/>
            </a:pPr>
            <a:r>
              <a:rPr lang="en-US" sz="1200" b="0" i="0" u="none" strike="noStrike" cap="none">
                <a:solidFill>
                  <a:srgbClr val="000000"/>
                </a:solidFill>
                <a:latin typeface="Calibri"/>
                <a:ea typeface="Calibri"/>
                <a:cs typeface="Calibri"/>
                <a:sym typeface="Calibri"/>
              </a:rPr>
              <a:t>The IPG Coaching Tool only captures one lesson or one day's work but, without addressing what is done before and after and how this lesson fits into the work of a unit or larger time frame it is impossible to gain a valid sense of how instruction is or is not preparing students for college and career over time.  The BTL discussion guide questions are designed to address the broader instructional context.</a:t>
            </a:r>
            <a:endParaRPr/>
          </a:p>
          <a:p>
            <a:pPr marL="457200" marR="0" lvl="0" indent="-292100" algn="l" rtl="0">
              <a:lnSpc>
                <a:spcPct val="100000"/>
              </a:lnSpc>
              <a:spcBef>
                <a:spcPts val="0"/>
              </a:spcBef>
              <a:spcAft>
                <a:spcPts val="0"/>
              </a:spcAft>
              <a:buClr>
                <a:srgbClr val="000000"/>
              </a:buClr>
              <a:buSzPts val="1000"/>
              <a:buFont typeface="Calibri"/>
              <a:buChar char="●"/>
            </a:pPr>
            <a:r>
              <a:rPr lang="en-US" sz="1200" b="0" i="0" u="none" strike="noStrike" cap="none">
                <a:solidFill>
                  <a:srgbClr val="000000"/>
                </a:solidFill>
                <a:latin typeface="Calibri"/>
                <a:ea typeface="Calibri"/>
                <a:cs typeface="Calibri"/>
                <a:sym typeface="Calibri"/>
              </a:rPr>
              <a:t>Not all questions need to be raised at once, but all of the questions are of equal importance.</a:t>
            </a:r>
            <a:endParaRPr/>
          </a:p>
          <a:p>
            <a:pPr marL="457200" marR="0" lvl="0" indent="-292100" algn="l" rtl="0">
              <a:spcBef>
                <a:spcPts val="0"/>
              </a:spcBef>
              <a:spcAft>
                <a:spcPts val="0"/>
              </a:spcAft>
              <a:buClr>
                <a:schemeClr val="dk1"/>
              </a:buClr>
              <a:buSzPts val="1000"/>
              <a:buFont typeface="Calibri"/>
              <a:buChar char="●"/>
            </a:pPr>
            <a:r>
              <a:rPr lang="en-US" sz="1200" b="0" i="0" u="none" strike="noStrike" cap="none">
                <a:solidFill>
                  <a:schemeClr val="dk1"/>
                </a:solidFill>
                <a:latin typeface="Calibri"/>
                <a:ea typeface="Calibri"/>
                <a:cs typeface="Calibri"/>
                <a:sym typeface="Calibri"/>
              </a:rPr>
              <a:t>Point out the fact that some of the most crucial CCR standards cannot really be seen in a given lesson. Reading a “range and volume of texts” for example, can only happen over time.</a:t>
            </a:r>
            <a:endParaRPr/>
          </a:p>
          <a:p>
            <a:pPr marL="457200" marR="0" lvl="0" indent="-292100" algn="l" rtl="0">
              <a:spcBef>
                <a:spcPts val="0"/>
              </a:spcBef>
              <a:spcAft>
                <a:spcPts val="0"/>
              </a:spcAft>
              <a:buClr>
                <a:schemeClr val="dk1"/>
              </a:buClr>
              <a:buSzPts val="1000"/>
              <a:buFont typeface="Calibri"/>
              <a:buChar char="●"/>
            </a:pPr>
            <a:r>
              <a:rPr lang="en-US" sz="1200" b="0" i="0" u="none" strike="noStrike" cap="none">
                <a:solidFill>
                  <a:schemeClr val="dk1"/>
                </a:solidFill>
                <a:latin typeface="Calibri"/>
                <a:ea typeface="Calibri"/>
                <a:cs typeface="Calibri"/>
                <a:sym typeface="Calibri"/>
              </a:rPr>
              <a:t>The critical Shift of Building Knowledge, in particular, only happens over months and months of time. Yet it is essential to student success that they be building knowledge systematically over that time. </a:t>
            </a:r>
            <a:endParaRPr/>
          </a:p>
        </p:txBody>
      </p:sp>
      <p:sp>
        <p:nvSpPr>
          <p:cNvPr id="275" name="Google Shape;275;p11: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Calibri"/>
              <a:buNone/>
            </a:pPr>
            <a:r>
              <a:rPr lang="en-US" sz="1200" b="1" i="0" u="none" strike="noStrike" cap="none">
                <a:solidFill>
                  <a:srgbClr val="000000"/>
                </a:solidFill>
                <a:latin typeface="Calibri"/>
                <a:ea typeface="Calibri"/>
                <a:cs typeface="Calibri"/>
                <a:sym typeface="Calibri"/>
              </a:rPr>
              <a:t>Big Idea: </a:t>
            </a:r>
            <a:r>
              <a:rPr lang="en-US" sz="1200" b="0" i="0" u="none" strike="noStrike" cap="none">
                <a:solidFill>
                  <a:srgbClr val="000000"/>
                </a:solidFill>
                <a:latin typeface="Calibri"/>
                <a:ea typeface="Calibri"/>
                <a:cs typeface="Calibri"/>
                <a:sym typeface="Calibri"/>
              </a:rPr>
              <a:t>Connect the ideas behind the Shifts with the IPG and BTL Discussion Guide</a:t>
            </a:r>
            <a:endParaRPr/>
          </a:p>
          <a:p>
            <a:pPr marL="0" marR="0" lvl="0" indent="0" algn="l" rtl="0">
              <a:lnSpc>
                <a:spcPct val="100000"/>
              </a:lnSpc>
              <a:spcBef>
                <a:spcPts val="0"/>
              </a:spcBef>
              <a:spcAft>
                <a:spcPts val="0"/>
              </a:spcAft>
              <a:buClr>
                <a:schemeClr val="dk1"/>
              </a:buClr>
              <a:buSzPts val="300"/>
              <a:buFont typeface="Calibri"/>
              <a:buNone/>
            </a:pPr>
            <a:endParaRPr sz="1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
              <a:buFont typeface="Calibri"/>
              <a:buNone/>
            </a:pPr>
            <a:r>
              <a:rPr lang="en-US" sz="1200" b="1" i="0" u="none" strike="noStrike" cap="none">
                <a:solidFill>
                  <a:srgbClr val="000000"/>
                </a:solidFill>
                <a:latin typeface="Calibri"/>
                <a:ea typeface="Calibri"/>
                <a:cs typeface="Calibri"/>
                <a:sym typeface="Calibri"/>
              </a:rPr>
              <a:t>Details:</a:t>
            </a:r>
            <a:endParaRPr/>
          </a:p>
          <a:p>
            <a:pPr marL="457200" marR="0" lvl="0" indent="-292100" algn="l" rtl="0">
              <a:lnSpc>
                <a:spcPct val="100000"/>
              </a:lnSpc>
              <a:spcBef>
                <a:spcPts val="0"/>
              </a:spcBef>
              <a:spcAft>
                <a:spcPts val="0"/>
              </a:spcAft>
              <a:buClr>
                <a:srgbClr val="000000"/>
              </a:buClr>
              <a:buSzPts val="1000"/>
              <a:buFont typeface="Calibri"/>
              <a:buChar char="●"/>
            </a:pPr>
            <a:r>
              <a:rPr lang="en-US" sz="1200" b="0" i="0" u="none" strike="noStrike" cap="none">
                <a:solidFill>
                  <a:srgbClr val="000000"/>
                </a:solidFill>
                <a:latin typeface="Calibri"/>
                <a:ea typeface="Calibri"/>
                <a:cs typeface="Calibri"/>
                <a:sym typeface="Calibri"/>
              </a:rPr>
              <a:t>Provide participants with copies of the IPG &amp; BTL Discussion Guide (last page of the IPG)</a:t>
            </a:r>
            <a:endParaRPr/>
          </a:p>
          <a:p>
            <a:pPr marL="457200" marR="0" lvl="0" indent="-292100" algn="l" rtl="0">
              <a:lnSpc>
                <a:spcPct val="100000"/>
              </a:lnSpc>
              <a:spcBef>
                <a:spcPts val="0"/>
              </a:spcBef>
              <a:spcAft>
                <a:spcPts val="0"/>
              </a:spcAft>
              <a:buClr>
                <a:srgbClr val="000000"/>
              </a:buClr>
              <a:buSzPts val="1000"/>
              <a:buFont typeface="Calibri"/>
              <a:buChar char="●"/>
            </a:pPr>
            <a:r>
              <a:rPr lang="en-US" sz="1200" b="0" i="0" u="none" strike="noStrike" cap="none">
                <a:solidFill>
                  <a:srgbClr val="000000"/>
                </a:solidFill>
                <a:latin typeface="Calibri"/>
                <a:ea typeface="Calibri"/>
                <a:cs typeface="Calibri"/>
                <a:sym typeface="Calibri"/>
              </a:rPr>
              <a:t>Allow time for participants to complete the suggested activities on the slide at their tables. They should be able to identify all three Shifts within the IPG and the Beyond the Lesson Discussion Guide. If you have ample time, provide three different-colored highlighters to the participants so they can color code the document by Shifts. </a:t>
            </a:r>
            <a:endParaRPr/>
          </a:p>
        </p:txBody>
      </p:sp>
      <p:sp>
        <p:nvSpPr>
          <p:cNvPr id="282" name="Google Shape;282;p12: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Big Idea</a:t>
            </a:r>
            <a:r>
              <a:rPr lang="en-US" sz="1200" b="0" i="0" u="none" strike="noStrike" cap="none">
                <a:solidFill>
                  <a:schemeClr val="dk1"/>
                </a:solidFill>
                <a:latin typeface="Calibri"/>
                <a:ea typeface="Calibri"/>
                <a:cs typeface="Calibri"/>
                <a:sym typeface="Calibri"/>
              </a:rPr>
              <a:t>: Consider the implications of qualitative analysis on the lesson planning and observation/coaching process.</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Details</a:t>
            </a:r>
            <a:r>
              <a:rPr lang="en-US" sz="1200" b="0" i="0" u="none" strike="noStrike" cap="none">
                <a:solidFill>
                  <a:schemeClr val="dk1"/>
                </a:solidFill>
                <a:latin typeface="Calibri"/>
                <a:ea typeface="Calibri"/>
                <a:cs typeface="Calibri"/>
                <a:sym typeface="Calibri"/>
              </a:rPr>
              <a:t>:</a:t>
            </a:r>
            <a:endParaRPr/>
          </a:p>
          <a:p>
            <a:pPr marL="171450" marR="0" lvl="0" indent="-171450" algn="l" rtl="0">
              <a:spcBef>
                <a:spcPts val="0"/>
              </a:spcBef>
              <a:spcAft>
                <a:spcPts val="0"/>
              </a:spcAft>
              <a:buClr>
                <a:schemeClr val="dk1"/>
              </a:buClr>
              <a:buSzPts val="300"/>
              <a:buFont typeface="Arial"/>
              <a:buChar char="•"/>
            </a:pPr>
            <a:r>
              <a:rPr lang="en-US" sz="1200" b="1" i="0" u="none" strike="noStrike" cap="none">
                <a:solidFill>
                  <a:schemeClr val="dk1"/>
                </a:solidFill>
                <a:latin typeface="Calibri"/>
                <a:ea typeface="Calibri"/>
                <a:cs typeface="Calibri"/>
                <a:sym typeface="Calibri"/>
              </a:rPr>
              <a:t>The questions provided on the slide are general reflection questions; however, the reflection questions should be adjusted by the facilitator to best meet the specific learning needs of the audience.</a:t>
            </a:r>
            <a:endParaRPr/>
          </a:p>
          <a:p>
            <a:pPr marL="0" marR="0" lvl="0" indent="0" algn="l" rtl="0">
              <a:spcBef>
                <a:spcPts val="0"/>
              </a:spcBef>
              <a:spcAft>
                <a:spcPts val="0"/>
              </a:spcAft>
              <a:buClr>
                <a:schemeClr val="dk1"/>
              </a:buClr>
              <a:buSzPts val="300"/>
              <a:buFont typeface="Arial"/>
              <a:buNone/>
            </a:pPr>
            <a:r>
              <a:rPr lang="en-US" sz="1200" b="1" i="0" u="none" strike="noStrike" cap="none">
                <a:solidFill>
                  <a:schemeClr val="dk1"/>
                </a:solidFill>
                <a:latin typeface="Calibri"/>
                <a:ea typeface="Calibri"/>
                <a:cs typeface="Calibri"/>
                <a:sym typeface="Calibri"/>
              </a:rPr>
              <a:t>	</a:t>
            </a:r>
            <a:endParaRPr/>
          </a:p>
          <a:p>
            <a:pPr marL="457200" marR="0" lvl="1"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Based on your role in the learning community, how do content-specific tools support your work?</a:t>
            </a:r>
            <a:endParaRPr/>
          </a:p>
          <a:p>
            <a:pPr marL="628650" marR="0" lvl="1" indent="-171450" algn="l" rtl="0">
              <a:spcBef>
                <a:spcPts val="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Superintendent/District Leader</a:t>
            </a:r>
            <a:endParaRPr sz="1200" b="0" i="0" u="none" strike="noStrike" cap="none">
              <a:solidFill>
                <a:schemeClr val="dk1"/>
              </a:solidFill>
              <a:latin typeface="Calibri"/>
              <a:ea typeface="Calibri"/>
              <a:cs typeface="Calibri"/>
              <a:sym typeface="Calibri"/>
            </a:endParaRPr>
          </a:p>
          <a:p>
            <a:pPr marL="628650" marR="0" lvl="1" indent="-171450" algn="l" rtl="0">
              <a:spcBef>
                <a:spcPts val="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School Leader</a:t>
            </a:r>
            <a:r>
              <a:rPr lang="en-US" sz="1200" b="0" i="0" u="none" strike="noStrike" cap="none">
                <a:solidFill>
                  <a:schemeClr val="dk1"/>
                </a:solidFill>
                <a:latin typeface="Calibri"/>
                <a:ea typeface="Calibri"/>
                <a:cs typeface="Calibri"/>
                <a:sym typeface="Calibri"/>
              </a:rPr>
              <a:t> </a:t>
            </a:r>
            <a:endParaRPr/>
          </a:p>
          <a:p>
            <a:pPr marL="628650" marR="0" lvl="1" indent="-171450" algn="l" rtl="0">
              <a:spcBef>
                <a:spcPts val="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Coach</a:t>
            </a:r>
            <a:endParaRPr sz="1200" b="0" i="0" u="none" strike="noStrike" cap="none">
              <a:solidFill>
                <a:schemeClr val="dk1"/>
              </a:solidFill>
              <a:latin typeface="Calibri"/>
              <a:ea typeface="Calibri"/>
              <a:cs typeface="Calibri"/>
              <a:sym typeface="Calibri"/>
            </a:endParaRPr>
          </a:p>
          <a:p>
            <a:pPr marL="628650" marR="0" lvl="1" indent="-171450" algn="l" rtl="0">
              <a:spcBef>
                <a:spcPts val="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Teacher </a:t>
            </a:r>
            <a:endParaRPr/>
          </a:p>
          <a:p>
            <a:pPr marL="628650" marR="0" lvl="1" indent="-171450" algn="l" rtl="0">
              <a:spcBef>
                <a:spcPts val="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Parent</a:t>
            </a:r>
            <a:r>
              <a:rPr lang="en-US" sz="1200" b="0" i="0" u="none" strike="noStrike" cap="none">
                <a:solidFill>
                  <a:schemeClr val="dk1"/>
                </a:solidFill>
                <a:latin typeface="Calibri"/>
                <a:ea typeface="Calibri"/>
                <a:cs typeface="Calibri"/>
                <a:sym typeface="Calibri"/>
              </a:rPr>
              <a:t> </a:t>
            </a:r>
            <a:endParaRPr/>
          </a:p>
          <a:p>
            <a:pPr marL="628650" marR="0" lvl="1" indent="-171450" algn="l" rtl="0">
              <a:spcBef>
                <a:spcPts val="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Partner organization</a:t>
            </a:r>
            <a:r>
              <a:rPr lang="en-US" sz="1200" b="0"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89" name="Google Shape;289;p13: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Big Idea:</a:t>
            </a:r>
            <a:r>
              <a:rPr lang="en-US" sz="1200" b="0" i="0" u="none" strike="noStrike" cap="none">
                <a:solidFill>
                  <a:schemeClr val="dk1"/>
                </a:solidFill>
                <a:latin typeface="Calibri"/>
                <a:ea typeface="Calibri"/>
                <a:cs typeface="Calibri"/>
                <a:sym typeface="Calibri"/>
              </a:rPr>
              <a:t> Transition participants to the next component of the Toolkit</a:t>
            </a:r>
            <a:r>
              <a:rPr lang="en-US" sz="1200" b="1" i="0" u="none" strike="noStrike" cap="none">
                <a:solidFill>
                  <a:schemeClr val="dk1"/>
                </a:solidFill>
                <a:latin typeface="Calibri"/>
                <a:ea typeface="Calibri"/>
                <a:cs typeface="Calibri"/>
                <a:sym typeface="Calibri"/>
              </a:rPr>
              <a:t>.  </a:t>
            </a:r>
            <a:r>
              <a:rPr lang="en-US" sz="1200" b="0" i="0" u="none" strike="noStrike" cap="none">
                <a:solidFill>
                  <a:schemeClr val="dk1"/>
                </a:solidFill>
                <a:latin typeface="Calibri"/>
                <a:ea typeface="Calibri"/>
                <a:cs typeface="Calibri"/>
                <a:sym typeface="Calibri"/>
              </a:rPr>
              <a:t>Participants will now engage in working with the IPG, Core Actions, and indicators</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Details:</a:t>
            </a:r>
            <a:endParaRPr/>
          </a:p>
          <a:p>
            <a:pPr marL="457200" marR="0" lvl="0" indent="-292100" algn="l" rtl="0">
              <a:spcBef>
                <a:spcPts val="0"/>
              </a:spcBef>
              <a:spcAft>
                <a:spcPts val="0"/>
              </a:spcAft>
              <a:buClr>
                <a:schemeClr val="dk1"/>
              </a:buClr>
              <a:buSzPts val="1000"/>
              <a:buFont typeface="Calibri"/>
              <a:buChar char="●"/>
            </a:pPr>
            <a:r>
              <a:rPr lang="en-US" sz="1200" b="0" i="0" u="none" strike="noStrike" cap="none">
                <a:solidFill>
                  <a:schemeClr val="dk1"/>
                </a:solidFill>
                <a:latin typeface="Calibri"/>
                <a:ea typeface="Calibri"/>
                <a:cs typeface="Calibri"/>
                <a:sym typeface="Calibri"/>
              </a:rPr>
              <a:t>Let’s begin thinking about Core Action 1 by reading the text featured in today’s lesson, analyzing the qualitative features of the text, and considering the text as it relates to Core Action 1.</a:t>
            </a:r>
            <a:endParaRPr/>
          </a:p>
          <a:p>
            <a:pPr marL="0" marR="0" lvl="0" indent="0" algn="l" rtl="0">
              <a:spcBef>
                <a:spcPts val="0"/>
              </a:spcBef>
              <a:spcAft>
                <a:spcPts val="0"/>
              </a:spcAft>
              <a:buClr>
                <a:schemeClr val="dk1"/>
              </a:buClr>
              <a:buSzPts val="3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Background Knowledge:</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If participants have little experience with analyzing text complexity, refer to the following activity: </a:t>
            </a:r>
            <a:r>
              <a:rPr lang="en-US" sz="1200" b="0" i="0" u="sng" strike="noStrike" cap="none">
                <a:solidFill>
                  <a:schemeClr val="hlink"/>
                </a:solidFill>
                <a:latin typeface="Calibri"/>
                <a:ea typeface="Calibri"/>
                <a:cs typeface="Calibri"/>
                <a:sym typeface="Calibri"/>
                <a:hlinkClick r:id="rId3"/>
              </a:rPr>
              <a:t>Core Action 1 Reading/Listening</a:t>
            </a:r>
            <a:r>
              <a:rPr lang="en-US" sz="1200" b="0" i="0" u="none" strike="noStrike" cap="none">
                <a:solidFill>
                  <a:schemeClr val="dk1"/>
                </a:solidFill>
                <a:latin typeface="Calibri"/>
                <a:ea typeface="Calibri"/>
                <a:cs typeface="Calibri"/>
                <a:sym typeface="Calibri"/>
              </a:rPr>
              <a:t> (http://achievethecore.org/page/1082/ela-literacy-instructional-practice-guide-coaching-tool - found as an option on the right side of the page).  This activity involves participants in practicing evaluating the complexity and quality of a sample text. Quantitative, qualitative, and reader and task considerations, introduced in the presentation, are practiced and followed with a model response.</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96" name="Google Shape;296;p14: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Big Idea: </a:t>
            </a:r>
            <a:r>
              <a:rPr lang="en-US" sz="1200" b="0" i="0" u="none" strike="noStrike" cap="none">
                <a:solidFill>
                  <a:schemeClr val="dk1"/>
                </a:solidFill>
                <a:latin typeface="Calibri"/>
                <a:ea typeface="Calibri"/>
                <a:cs typeface="Calibri"/>
                <a:sym typeface="Calibri"/>
              </a:rPr>
              <a:t>Preview activities within this section.</a:t>
            </a:r>
            <a:endParaRPr/>
          </a:p>
        </p:txBody>
      </p:sp>
      <p:sp>
        <p:nvSpPr>
          <p:cNvPr id="304" name="Google Shape;304;p15: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16: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dirty="0">
                <a:solidFill>
                  <a:schemeClr val="dk1"/>
                </a:solidFill>
                <a:latin typeface="Calibri"/>
                <a:ea typeface="Calibri"/>
                <a:cs typeface="Calibri"/>
                <a:sym typeface="Calibri"/>
              </a:rPr>
              <a:t>Big Idea: </a:t>
            </a:r>
            <a:r>
              <a:rPr lang="en-US" sz="1200" b="0" i="0" u="none" strike="noStrike" cap="none" dirty="0">
                <a:solidFill>
                  <a:schemeClr val="dk1"/>
                </a:solidFill>
                <a:latin typeface="Calibri"/>
                <a:ea typeface="Calibri"/>
                <a:cs typeface="Calibri"/>
                <a:sym typeface="Calibri"/>
              </a:rPr>
              <a:t>Core Action 1--Focus each lesson on a high quality text (or multiple texts)--reflects the priorities of the CCR standards. </a:t>
            </a:r>
            <a:endParaRPr dirty="0"/>
          </a:p>
          <a:p>
            <a:pPr marL="0" marR="0" lvl="0" indent="0" algn="l" rtl="0">
              <a:spcBef>
                <a:spcPts val="0"/>
              </a:spcBef>
              <a:spcAft>
                <a:spcPts val="0"/>
              </a:spcAft>
              <a:buClr>
                <a:schemeClr val="dk1"/>
              </a:buClr>
              <a:buSzPts val="3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00"/>
              <a:buFont typeface="Calibri"/>
              <a:buNone/>
            </a:pPr>
            <a:r>
              <a:rPr lang="en-US" sz="1200" b="1" i="0" u="none" strike="noStrike" cap="none" dirty="0">
                <a:solidFill>
                  <a:schemeClr val="dk1"/>
                </a:solidFill>
                <a:latin typeface="Calibri"/>
                <a:ea typeface="Calibri"/>
                <a:cs typeface="Calibri"/>
                <a:sym typeface="Calibri"/>
              </a:rPr>
              <a:t>Details:</a:t>
            </a:r>
            <a:endParaRPr dirty="0"/>
          </a:p>
          <a:p>
            <a:pPr marL="457200" marR="0" lvl="0" indent="-292100" algn="l" rtl="0">
              <a:lnSpc>
                <a:spcPct val="100000"/>
              </a:lnSpc>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If students are going to be successful in meeting Reading Standard 10--</a:t>
            </a:r>
            <a:r>
              <a:rPr lang="en-US" sz="1200" b="0" i="1" u="none" strike="noStrike" cap="none" dirty="0">
                <a:solidFill>
                  <a:schemeClr val="dk1"/>
                </a:solidFill>
                <a:latin typeface="Calibri"/>
                <a:ea typeface="Calibri"/>
                <a:cs typeface="Calibri"/>
                <a:sym typeface="Calibri"/>
              </a:rPr>
              <a:t>By the end of the</a:t>
            </a:r>
            <a:r>
              <a:rPr lang="en-US" sz="1200" b="0" i="1" u="none" strike="noStrike" cap="none" dirty="0">
                <a:solidFill>
                  <a:srgbClr val="FF0000"/>
                </a:solidFill>
                <a:latin typeface="Calibri"/>
                <a:ea typeface="Calibri"/>
                <a:cs typeface="Calibri"/>
                <a:sym typeface="Calibri"/>
              </a:rPr>
              <a:t> </a:t>
            </a:r>
            <a:r>
              <a:rPr lang="en-US" sz="1200" b="0" i="1" u="none" strike="noStrike" cap="none" dirty="0">
                <a:solidFill>
                  <a:srgbClr val="000000"/>
                </a:solidFill>
                <a:latin typeface="Calibri"/>
                <a:ea typeface="Calibri"/>
                <a:cs typeface="Calibri"/>
                <a:sym typeface="Calibri"/>
              </a:rPr>
              <a:t>grade band,</a:t>
            </a:r>
            <a:r>
              <a:rPr lang="en-US" sz="1200" b="0" i="1" u="none" strike="noStrike" cap="none" dirty="0">
                <a:solidFill>
                  <a:schemeClr val="dk1"/>
                </a:solidFill>
                <a:latin typeface="Calibri"/>
                <a:ea typeface="Calibri"/>
                <a:cs typeface="Calibri"/>
                <a:sym typeface="Calibri"/>
              </a:rPr>
              <a:t> read and comprehend texts at the high end of the text complexity band independently and proficiently--</a:t>
            </a:r>
            <a:r>
              <a:rPr lang="en-US" sz="1200" b="0" i="0" u="none" strike="noStrike" cap="none" dirty="0">
                <a:solidFill>
                  <a:schemeClr val="dk1"/>
                </a:solidFill>
                <a:latin typeface="Calibri"/>
                <a:ea typeface="Calibri"/>
                <a:cs typeface="Calibri"/>
                <a:sym typeface="Calibri"/>
              </a:rPr>
              <a:t>instruction and practice must be provided. This does not mean that all instruction must focus around complex text; a wide volume of reading must also be included in CCR-aligned instruction, but a focus on high-quality text must be evident in classroom practice.  </a:t>
            </a:r>
            <a:endParaRPr dirty="0"/>
          </a:p>
          <a:p>
            <a:pPr marL="457200" marR="0" lvl="0" indent="-292100" algn="l" rtl="0">
              <a:lnSpc>
                <a:spcPct val="100000"/>
              </a:lnSpc>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Evidence for indicator 1A is only observable during the lesson.</a:t>
            </a:r>
            <a:endParaRPr dirty="0"/>
          </a:p>
          <a:p>
            <a:pPr marL="457200" marR="0" lvl="0" indent="-292100" algn="l" rtl="0">
              <a:lnSpc>
                <a:spcPct val="100000"/>
              </a:lnSpc>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Evidence for indicator 1B and 1C may be provided in the lesson plan, by asking the teacher, or by reading and analyzing the text for complexity and quality.</a:t>
            </a:r>
            <a:endParaRPr dirty="0"/>
          </a:p>
          <a:p>
            <a:pPr marL="457200" marR="0" lvl="0" indent="-292100" algn="l" rtl="0">
              <a:lnSpc>
                <a:spcPct val="100000"/>
              </a:lnSpc>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For 1B - Refer to </a:t>
            </a:r>
            <a:r>
              <a:rPr lang="en-US" sz="1200" b="0" i="0" u="sng" strike="noStrike" cap="none" dirty="0">
                <a:solidFill>
                  <a:schemeClr val="hlink"/>
                </a:solidFill>
                <a:latin typeface="Calibri"/>
                <a:ea typeface="Calibri"/>
                <a:cs typeface="Calibri"/>
                <a:sym typeface="Calibri"/>
                <a:hlinkClick r:id="rId3"/>
              </a:rPr>
              <a:t>achievethecore.org/</a:t>
            </a:r>
            <a:r>
              <a:rPr lang="en-US" sz="1200" b="0" i="0" u="sng" strike="noStrike" cap="none" dirty="0" err="1">
                <a:solidFill>
                  <a:schemeClr val="hlink"/>
                </a:solidFill>
                <a:latin typeface="Calibri"/>
                <a:ea typeface="Calibri"/>
                <a:cs typeface="Calibri"/>
                <a:sym typeface="Calibri"/>
                <a:hlinkClick r:id="rId3"/>
              </a:rPr>
              <a:t>ela</a:t>
            </a:r>
            <a:r>
              <a:rPr lang="en-US" sz="1200" b="0" i="0" u="sng" strike="noStrike" cap="none" dirty="0">
                <a:solidFill>
                  <a:schemeClr val="hlink"/>
                </a:solidFill>
                <a:latin typeface="Calibri"/>
                <a:ea typeface="Calibri"/>
                <a:cs typeface="Calibri"/>
                <a:sym typeface="Calibri"/>
                <a:hlinkClick r:id="rId3"/>
              </a:rPr>
              <a:t>-literacy-common-core/text-complexity/</a:t>
            </a:r>
            <a:r>
              <a:rPr lang="en-US" sz="1200" b="0" i="0" u="none" strike="noStrike" cap="none" dirty="0">
                <a:solidFill>
                  <a:schemeClr val="dk1"/>
                </a:solidFill>
                <a:latin typeface="Calibri"/>
                <a:ea typeface="Calibri"/>
                <a:cs typeface="Calibri"/>
                <a:sym typeface="Calibri"/>
              </a:rPr>
              <a:t> for text complexity resources.</a:t>
            </a:r>
            <a:endParaRPr dirty="0"/>
          </a:p>
          <a:p>
            <a:pPr marL="457200" marR="0" lvl="0" indent="-292100" algn="l" rtl="0">
              <a:lnSpc>
                <a:spcPct val="100000"/>
              </a:lnSpc>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If complexity information in not available or evident, some due diligence may be required to determine the information.  Asking the teacher is a first step, or follow the guidance of the following slides to determine.</a:t>
            </a:r>
            <a:endParaRPr dirty="0"/>
          </a:p>
          <a:p>
            <a:pPr marL="0" marR="0" lvl="0" indent="0" algn="l" rtl="0">
              <a:lnSpc>
                <a:spcPct val="100000"/>
              </a:lnSpc>
              <a:spcBef>
                <a:spcPts val="0"/>
              </a:spcBef>
              <a:spcAft>
                <a:spcPts val="0"/>
              </a:spcAft>
              <a:buClr>
                <a:schemeClr val="dk1"/>
              </a:buClr>
              <a:buSzPts val="3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endParaRPr sz="1200" b="0" i="0" u="none" strike="noStrike" cap="none" dirty="0">
              <a:solidFill>
                <a:schemeClr val="dk1"/>
              </a:solidFill>
              <a:latin typeface="Calibri"/>
              <a:ea typeface="Calibri"/>
              <a:cs typeface="Calibri"/>
              <a:sym typeface="Calibri"/>
            </a:endParaRPr>
          </a:p>
        </p:txBody>
      </p:sp>
      <p:sp>
        <p:nvSpPr>
          <p:cNvPr id="311" name="Google Shape;311;p16: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17: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173736" marR="0" lvl="0" indent="-173736" algn="l" rtl="0">
              <a:lnSpc>
                <a:spcPct val="100000"/>
              </a:lnSpc>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Big Idea:</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Three factors determine the complexity of a text – quantitative, qualitative measures and reader and task (professional judgment) considerations. </a:t>
            </a:r>
            <a:endParaRPr/>
          </a:p>
          <a:p>
            <a:pPr marL="173736" marR="0" lvl="0" indent="-173736"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173736" marR="0" lvl="0" indent="-173736"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Details:</a:t>
            </a:r>
            <a:endParaRPr/>
          </a:p>
          <a:p>
            <a:pPr marL="173736" marR="0" lvl="1" indent="-173736"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Text complexity is the focus on indicator 1B from the IPG.</a:t>
            </a:r>
            <a:endParaRPr/>
          </a:p>
          <a:p>
            <a:pPr marL="173736" marR="0" lvl="1" indent="-173736"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Use quantitative tools to identify the grade band of a particular text. After identifying the grade band for a text, use qualitative tools to determine its specific grade level and what features will make it challenging for students.  </a:t>
            </a:r>
            <a:r>
              <a:rPr lang="en-US" sz="1200" b="0" i="0" u="none" strike="noStrike" cap="none">
                <a:solidFill>
                  <a:srgbClr val="000000"/>
                </a:solidFill>
                <a:latin typeface="Calibri"/>
                <a:ea typeface="Calibri"/>
                <a:cs typeface="Calibri"/>
                <a:sym typeface="Calibri"/>
              </a:rPr>
              <a:t>  </a:t>
            </a:r>
            <a:endParaRPr/>
          </a:p>
          <a:p>
            <a:pPr marL="173736" marR="0" lvl="1" indent="-173736" algn="l" rtl="0">
              <a:lnSpc>
                <a:spcPct val="100000"/>
              </a:lnSpc>
              <a:spcBef>
                <a:spcPts val="0"/>
              </a:spcBef>
              <a:spcAft>
                <a:spcPts val="0"/>
              </a:spcAft>
              <a:buClr>
                <a:schemeClr val="dk1"/>
              </a:buClr>
              <a:buSzPts val="300"/>
              <a:buFont typeface="Arial"/>
              <a:buNone/>
            </a:pPr>
            <a:endParaRPr sz="1200" b="0" i="0" u="none" strike="noStrike" cap="none">
              <a:solidFill>
                <a:schemeClr val="dk1"/>
              </a:solidFill>
              <a:latin typeface="Calibri"/>
              <a:ea typeface="Calibri"/>
              <a:cs typeface="Calibri"/>
              <a:sym typeface="Calibri"/>
            </a:endParaRPr>
          </a:p>
          <a:p>
            <a:pPr marL="173736" marR="0" lvl="1" indent="-173736" algn="l" rtl="0">
              <a:lnSpc>
                <a:spcPct val="100000"/>
              </a:lnSpc>
              <a:spcBef>
                <a:spcPts val="0"/>
              </a:spcBef>
              <a:spcAft>
                <a:spcPts val="0"/>
              </a:spcAft>
              <a:buClr>
                <a:schemeClr val="dk1"/>
              </a:buClr>
              <a:buSzPts val="300"/>
              <a:buFont typeface="Arial"/>
              <a:buNone/>
            </a:pPr>
            <a:r>
              <a:rPr lang="en-US" sz="1200" b="1" i="0" u="none" strike="noStrike" cap="none">
                <a:solidFill>
                  <a:schemeClr val="dk1"/>
                </a:solidFill>
                <a:latin typeface="Calibri"/>
                <a:ea typeface="Calibri"/>
                <a:cs typeface="Calibri"/>
                <a:sym typeface="Calibri"/>
              </a:rPr>
              <a:t>Background Knowledge:</a:t>
            </a:r>
            <a:endParaRPr/>
          </a:p>
          <a:p>
            <a:pPr marL="173736" marR="0" lvl="1" indent="-173736"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More information on text complexity can be found here: </a:t>
            </a:r>
            <a:r>
              <a:rPr lang="en-US" sz="1200" b="0" i="0" u="sng" strike="noStrike" cap="none">
                <a:solidFill>
                  <a:schemeClr val="hlink"/>
                </a:solidFill>
                <a:latin typeface="Calibri"/>
                <a:ea typeface="Calibri"/>
                <a:cs typeface="Calibri"/>
                <a:sym typeface="Calibri"/>
                <a:hlinkClick r:id="rId3"/>
              </a:rPr>
              <a:t>http://achievethecore.org/page/2725/text-complexity</a:t>
            </a:r>
            <a:endParaRPr/>
          </a:p>
          <a:p>
            <a:pPr marL="173736" marR="0" lvl="1" indent="-173736" algn="l" rtl="0">
              <a:lnSpc>
                <a:spcPct val="100000"/>
              </a:lnSpc>
              <a:spcBef>
                <a:spcPts val="0"/>
              </a:spcBef>
              <a:spcAft>
                <a:spcPts val="0"/>
              </a:spcAft>
              <a:buClr>
                <a:schemeClr val="dk1"/>
              </a:buClr>
              <a:buSzPts val="300"/>
              <a:buFont typeface="Arial"/>
              <a:buNone/>
            </a:pPr>
            <a:endParaRPr sz="1200" b="0" i="0" u="none" strike="noStrike" cap="none">
              <a:solidFill>
                <a:schemeClr val="dk1"/>
              </a:solidFill>
              <a:latin typeface="Calibri"/>
              <a:ea typeface="Calibri"/>
              <a:cs typeface="Calibri"/>
              <a:sym typeface="Calibri"/>
            </a:endParaRPr>
          </a:p>
          <a:p>
            <a:pPr marL="173736" marR="0" lvl="1" indent="-173736"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NOTE: More detail is coming on the next slides.</a:t>
            </a:r>
            <a:endParaRPr/>
          </a:p>
          <a:p>
            <a:pPr marL="173736" marR="0" lvl="0" indent="-173736" algn="l" rtl="0">
              <a:spcBef>
                <a:spcPts val="0"/>
              </a:spcBef>
              <a:spcAft>
                <a:spcPts val="0"/>
              </a:spcAft>
              <a:buClr>
                <a:schemeClr val="dk1"/>
              </a:buClr>
              <a:buSzPts val="300"/>
              <a:buFont typeface="Arial"/>
              <a:buNone/>
            </a:pPr>
            <a:endParaRPr sz="1200" b="0" i="0" u="none" strike="noStrike" cap="none">
              <a:solidFill>
                <a:schemeClr val="dk1"/>
              </a:solidFill>
              <a:latin typeface="Calibri"/>
              <a:ea typeface="Calibri"/>
              <a:cs typeface="Calibri"/>
              <a:sym typeface="Calibri"/>
            </a:endParaRPr>
          </a:p>
        </p:txBody>
      </p:sp>
      <p:sp>
        <p:nvSpPr>
          <p:cNvPr id="318" name="Google Shape;318;p17: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18: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Big Idea: </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The qualitative features of the text at the center of the lesson are critical content considerations for standards-based instruction.</a:t>
            </a:r>
            <a:endParaRPr/>
          </a:p>
          <a:p>
            <a:pPr marL="0" marR="0" lvl="0" indent="0" algn="l" rtl="0">
              <a:spcBef>
                <a:spcPts val="0"/>
              </a:spcBef>
              <a:spcAft>
                <a:spcPts val="0"/>
              </a:spcAft>
              <a:buClr>
                <a:schemeClr val="dk1"/>
              </a:buClr>
              <a:buSzPts val="300"/>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Details:</a:t>
            </a:r>
            <a:endParaRPr/>
          </a:p>
          <a:p>
            <a:pPr marL="457200" marR="0" lvl="0" indent="-292100" algn="l" rtl="0">
              <a:spcBef>
                <a:spcPts val="0"/>
              </a:spcBef>
              <a:spcAft>
                <a:spcPts val="0"/>
              </a:spcAft>
              <a:buClr>
                <a:schemeClr val="dk1"/>
              </a:buClr>
              <a:buSzPts val="1000"/>
              <a:buFont typeface="Calibri"/>
              <a:buChar char="●"/>
            </a:pPr>
            <a:r>
              <a:rPr lang="en-US" sz="1200" b="0" i="0" u="none" strike="noStrike" cap="none">
                <a:solidFill>
                  <a:schemeClr val="dk1"/>
                </a:solidFill>
                <a:latin typeface="Calibri"/>
                <a:ea typeface="Calibri"/>
                <a:cs typeface="Calibri"/>
                <a:sym typeface="Calibri"/>
              </a:rPr>
              <a:t>Determining the instructional moves and implications required by this Shift is the emphasis of Core Action 1. </a:t>
            </a:r>
            <a:endParaRPr/>
          </a:p>
          <a:p>
            <a:pPr marL="457200" lvl="0" indent="-292099" algn="l" rtl="0">
              <a:spcBef>
                <a:spcPts val="0"/>
              </a:spcBef>
              <a:spcAft>
                <a:spcPts val="0"/>
              </a:spcAft>
              <a:buClr>
                <a:schemeClr val="dk1"/>
              </a:buClr>
              <a:buSzPts val="1000"/>
              <a:buFont typeface="Calibri"/>
              <a:buChar char="●"/>
            </a:pPr>
            <a:r>
              <a:rPr lang="en-US"/>
              <a:t>Beyond determining the complexity of the text, conducting a qualitative analysis helps teachers know what to emphasize in their teaching complex texts (as demanded by Core Action 2, Indicator A which we will explore further in a moment).  For example, is the structure of the text particularly difficult and requires explicit instruction in order for students to understand the meaning of the text?</a:t>
            </a:r>
            <a:endParaRPr/>
          </a:p>
        </p:txBody>
      </p:sp>
      <p:sp>
        <p:nvSpPr>
          <p:cNvPr id="326" name="Google Shape;326;p18: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19: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Arial"/>
              <a:buNone/>
            </a:pPr>
            <a:r>
              <a:rPr lang="en-US" sz="1200" b="1" i="0" u="none" strike="noStrike" cap="none" dirty="0">
                <a:solidFill>
                  <a:schemeClr val="dk1"/>
                </a:solidFill>
                <a:latin typeface="Calibri"/>
                <a:ea typeface="Calibri"/>
                <a:cs typeface="Calibri"/>
                <a:sym typeface="Calibri"/>
              </a:rPr>
              <a:t>Big Idea:</a:t>
            </a:r>
            <a:endParaRPr dirty="0"/>
          </a:p>
          <a:p>
            <a:pPr marL="0" marR="0" lvl="0" indent="0" algn="l" rtl="0">
              <a:spcBef>
                <a:spcPts val="0"/>
              </a:spcBef>
              <a:spcAft>
                <a:spcPts val="0"/>
              </a:spcAft>
              <a:buClr>
                <a:schemeClr val="dk1"/>
              </a:buClr>
              <a:buSzPts val="300"/>
              <a:buFont typeface="Arial"/>
              <a:buNone/>
            </a:pPr>
            <a:r>
              <a:rPr lang="en-US" sz="1200" b="0" i="0" u="none" strike="noStrike" cap="none" dirty="0">
                <a:solidFill>
                  <a:schemeClr val="dk1"/>
                </a:solidFill>
                <a:latin typeface="Calibri"/>
                <a:ea typeface="Calibri"/>
                <a:cs typeface="Calibri"/>
                <a:sym typeface="Calibri"/>
              </a:rPr>
              <a:t>A college- and career-aligned lesson will depend upon how the qualities of the text impact lesson design.   It is helpful for the observer to gain a rudimentary understanding and for the teacher to have a deep understanding of the text and its qualities when considering the lesson.</a:t>
            </a:r>
            <a:endParaRPr dirty="0"/>
          </a:p>
          <a:p>
            <a:pPr marL="0" marR="0" lvl="0" indent="0" algn="l" rtl="0">
              <a:spcBef>
                <a:spcPts val="0"/>
              </a:spcBef>
              <a:spcAft>
                <a:spcPts val="0"/>
              </a:spcAft>
              <a:buClr>
                <a:schemeClr val="dk1"/>
              </a:buClr>
              <a:buSzPts val="300"/>
              <a:buFont typeface="Arial"/>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Arial"/>
              <a:buNone/>
            </a:pPr>
            <a:r>
              <a:rPr lang="en-US" sz="1200" b="1" i="0" u="none" strike="noStrike" cap="none" dirty="0">
                <a:solidFill>
                  <a:schemeClr val="dk1"/>
                </a:solidFill>
                <a:latin typeface="Calibri"/>
                <a:ea typeface="Calibri"/>
                <a:cs typeface="Calibri"/>
                <a:sym typeface="Calibri"/>
              </a:rPr>
              <a:t>Details:</a:t>
            </a:r>
            <a:endParaRPr dirty="0"/>
          </a:p>
          <a:p>
            <a:pPr marL="0" marR="0" lvl="0" indent="0" algn="l" rtl="0">
              <a:spcBef>
                <a:spcPts val="0"/>
              </a:spcBef>
              <a:spcAft>
                <a:spcPts val="0"/>
              </a:spcAft>
              <a:buClr>
                <a:schemeClr val="dk1"/>
              </a:buClr>
              <a:buSzPts val="300"/>
              <a:buFont typeface="Arial"/>
              <a:buNone/>
            </a:pPr>
            <a:r>
              <a:rPr lang="en-US" sz="1200" b="0" i="0" u="none" strike="noStrike" cap="none" dirty="0">
                <a:solidFill>
                  <a:schemeClr val="dk1"/>
                </a:solidFill>
                <a:latin typeface="Calibri"/>
                <a:ea typeface="Calibri"/>
                <a:cs typeface="Calibri"/>
                <a:sym typeface="Calibri"/>
              </a:rPr>
              <a:t>Provide participants with a </a:t>
            </a:r>
            <a:r>
              <a:rPr lang="en-US" sz="1200" b="1" i="0" u="none" strike="noStrike" cap="none" dirty="0">
                <a:solidFill>
                  <a:schemeClr val="dk1"/>
                </a:solidFill>
                <a:latin typeface="Calibri"/>
                <a:ea typeface="Calibri"/>
                <a:cs typeface="Calibri"/>
                <a:sym typeface="Calibri"/>
              </a:rPr>
              <a:t>copy of the text </a:t>
            </a:r>
            <a:r>
              <a:rPr lang="en-US" sz="1200" b="0" i="0" u="none" strike="noStrike" cap="none" dirty="0">
                <a:solidFill>
                  <a:schemeClr val="dk1"/>
                </a:solidFill>
                <a:latin typeface="Calibri"/>
                <a:ea typeface="Calibri"/>
                <a:cs typeface="Calibri"/>
                <a:sym typeface="Calibri"/>
              </a:rPr>
              <a:t>and the handout </a:t>
            </a:r>
            <a:r>
              <a:rPr lang="en-US" sz="1200" b="1" i="0" u="none" strike="noStrike" cap="none" dirty="0">
                <a:solidFill>
                  <a:schemeClr val="dk1"/>
                </a:solidFill>
                <a:latin typeface="Calibri"/>
                <a:ea typeface="Calibri"/>
                <a:cs typeface="Calibri"/>
                <a:sym typeface="Calibri"/>
              </a:rPr>
              <a:t>“What Makes this Text Complex?</a:t>
            </a:r>
            <a:r>
              <a:rPr lang="en-US" sz="1200" b="0" i="0" u="none" strike="noStrike" cap="none" dirty="0">
                <a:solidFill>
                  <a:schemeClr val="dk1"/>
                </a:solidFill>
                <a:latin typeface="Calibri"/>
                <a:ea typeface="Calibri"/>
                <a:cs typeface="Calibri"/>
                <a:sym typeface="Calibri"/>
              </a:rPr>
              <a:t>”  Provide the following directions:</a:t>
            </a:r>
            <a:endParaRPr dirty="0"/>
          </a:p>
          <a:p>
            <a:pPr marL="457200" marR="0" lvl="0" indent="-292100" algn="l" rtl="0">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Look at the quantitative measures listed at the top of the “What Makes this Text Complex?” handout. Determine in what grade band the text belongs.   If necessary, the facilitator could provide the participants with the quantitative measure using the information on model response.</a:t>
            </a:r>
            <a:endParaRPr sz="1200" b="0" i="0" u="none" strike="noStrike" cap="none" dirty="0">
              <a:solidFill>
                <a:schemeClr val="dk1"/>
              </a:solidFill>
              <a:latin typeface="Calibri"/>
              <a:ea typeface="Calibri"/>
              <a:cs typeface="Calibri"/>
              <a:sym typeface="Calibri"/>
            </a:endParaRPr>
          </a:p>
          <a:p>
            <a:pPr marL="457200" marR="0" lvl="0" indent="-292100" algn="l" rtl="0">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Review the Qualitative Analysis Rubric for Literary or Informational Texts (based on the genre of the text featured in the lesson). </a:t>
            </a:r>
            <a:endParaRPr dirty="0"/>
          </a:p>
          <a:p>
            <a:pPr marL="457200" marR="0" lvl="0" indent="-292100" algn="l" rtl="0">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Using the “What Makes this Text Complex?” worksheet, for each category or text feature (structure, language clarity and conventions, knowledge demands, and purpose), provide evidence in the blank space for why you think the text is or is not especially challenging in that category. </a:t>
            </a:r>
            <a:endParaRPr dirty="0"/>
          </a:p>
          <a:p>
            <a:pPr marL="457200" marR="0" lvl="0" indent="-292100" algn="l" rtl="0">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Have participants share insights and discuss any points of agreement or disagreement. Rather than discussing the rating itself, focus on the evidence from the text that supports your rating on the qualitative rubric.</a:t>
            </a:r>
            <a:endParaRPr dirty="0"/>
          </a:p>
          <a:p>
            <a:pPr marL="457200" marR="0" lvl="0" indent="-292100" algn="l" rtl="0">
              <a:spcBef>
                <a:spcPts val="0"/>
              </a:spcBef>
              <a:spcAft>
                <a:spcPts val="0"/>
              </a:spcAft>
              <a:buClr>
                <a:schemeClr val="dk1"/>
              </a:buClr>
              <a:buSzPts val="1000"/>
              <a:buFont typeface="Calibri"/>
              <a:buChar char="●"/>
            </a:pPr>
            <a:r>
              <a:rPr lang="en-US" sz="1200" i="0" u="none" strike="noStrike" cap="none" dirty="0">
                <a:solidFill>
                  <a:schemeClr val="dk1"/>
                </a:solidFill>
              </a:rPr>
              <a:t>Refer to the completed “What Makes this Text Complex? – Model Response.”  Compare participants’ responses with the sample model response.  Participants may also be provided with the sample model response analysis after the activity has been completed and discussed.</a:t>
            </a:r>
            <a:endParaRPr dirty="0"/>
          </a:p>
        </p:txBody>
      </p:sp>
      <p:sp>
        <p:nvSpPr>
          <p:cNvPr id="334" name="Google Shape;334;p19: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Big Idea: </a:t>
            </a:r>
            <a:r>
              <a:rPr lang="en-US" sz="1200" b="0" i="0" u="none" strike="noStrike" cap="none">
                <a:solidFill>
                  <a:schemeClr val="dk1"/>
                </a:solidFill>
                <a:latin typeface="Calibri"/>
                <a:ea typeface="Calibri"/>
                <a:cs typeface="Calibri"/>
                <a:sym typeface="Calibri"/>
              </a:rPr>
              <a:t>Begin to answer the question:  What do the standards and Shifts look like in the classroom?  </a:t>
            </a:r>
            <a:endParaRPr/>
          </a:p>
          <a:p>
            <a:pPr marL="0" marR="0" lvl="0" indent="0" algn="l" rtl="0">
              <a:spcBef>
                <a:spcPts val="0"/>
              </a:spcBef>
              <a:spcAft>
                <a:spcPts val="0"/>
              </a:spcAft>
              <a:buClr>
                <a:schemeClr val="dk1"/>
              </a:buClr>
              <a:buSzPts val="300"/>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Details: </a:t>
            </a:r>
            <a:endParaRPr/>
          </a:p>
          <a:p>
            <a:pPr marL="171450" marR="0" lvl="0" indent="-171450" algn="l" rtl="0">
              <a:spcBef>
                <a:spcPts val="0"/>
              </a:spcBef>
              <a:spcAft>
                <a:spcPts val="0"/>
              </a:spcAft>
              <a:buClr>
                <a:schemeClr val="dk1"/>
              </a:buClr>
              <a:buSzPts val="300"/>
              <a:buFont typeface="Arial"/>
              <a:buChar char="•"/>
            </a:pPr>
            <a:r>
              <a:rPr lang="en-US" sz="1200" b="0" i="0" u="none" strike="noStrike" cap="none">
                <a:solidFill>
                  <a:schemeClr val="dk1"/>
                </a:solidFill>
                <a:latin typeface="Calibri"/>
                <a:ea typeface="Calibri"/>
                <a:cs typeface="Calibri"/>
                <a:sym typeface="Calibri"/>
              </a:rPr>
              <a:t>Participants can take a few minutes to discuss with colleagues.  This can serve as a good icebreaker for the room and an opportunity for the facilitator to understand more about the participants’ perspective about the standards and Shifts.</a:t>
            </a:r>
            <a:endParaRPr/>
          </a:p>
          <a:p>
            <a:pPr marL="171450" marR="0" lvl="0" indent="-171450" algn="l" rtl="0">
              <a:spcBef>
                <a:spcPts val="0"/>
              </a:spcBef>
              <a:spcAft>
                <a:spcPts val="0"/>
              </a:spcAft>
              <a:buClr>
                <a:schemeClr val="dk1"/>
              </a:buClr>
              <a:buSzPts val="300"/>
              <a:buFont typeface="Arial"/>
              <a:buChar char="•"/>
            </a:pPr>
            <a:r>
              <a:rPr lang="en-US" sz="1200" b="0" i="0" u="none" strike="noStrike" cap="none">
                <a:solidFill>
                  <a:schemeClr val="dk1"/>
                </a:solidFill>
                <a:latin typeface="Calibri"/>
                <a:ea typeface="Calibri"/>
                <a:cs typeface="Calibri"/>
                <a:sym typeface="Calibri"/>
              </a:rPr>
              <a:t>The conditions necessary for aligned classroom instruction are multiple and interconnected.  </a:t>
            </a:r>
            <a:endParaRPr/>
          </a:p>
          <a:p>
            <a:pPr marL="171450" marR="0" lvl="0" indent="-171450" algn="l" rtl="0">
              <a:spcBef>
                <a:spcPts val="0"/>
              </a:spcBef>
              <a:spcAft>
                <a:spcPts val="0"/>
              </a:spcAft>
              <a:buClr>
                <a:schemeClr val="dk1"/>
              </a:buClr>
              <a:buSzPts val="300"/>
              <a:buFont typeface="Arial"/>
              <a:buChar char="•"/>
            </a:pPr>
            <a:r>
              <a:rPr lang="en-US" sz="1200" b="0" i="0" u="none" strike="noStrike" cap="none">
                <a:solidFill>
                  <a:schemeClr val="dk1"/>
                </a:solidFill>
                <a:latin typeface="Calibri"/>
                <a:ea typeface="Calibri"/>
                <a:cs typeface="Calibri"/>
                <a:sym typeface="Calibri"/>
              </a:rPr>
              <a:t>There is not just one answer to what aligned instruction looks like, nor is there one answer to what it doesn’t look like.</a:t>
            </a:r>
            <a:endParaRPr/>
          </a:p>
          <a:p>
            <a:pPr marL="171450" marR="0" lvl="0" indent="-171450" algn="l" rtl="0">
              <a:spcBef>
                <a:spcPts val="0"/>
              </a:spcBef>
              <a:spcAft>
                <a:spcPts val="0"/>
              </a:spcAft>
              <a:buClr>
                <a:schemeClr val="dk1"/>
              </a:buClr>
              <a:buSzPts val="300"/>
              <a:buFont typeface="Arial"/>
              <a:buChar char="•"/>
            </a:pPr>
            <a:r>
              <a:rPr lang="en-US" sz="1200" b="0" i="0" u="none" strike="noStrike" cap="none">
                <a:solidFill>
                  <a:schemeClr val="dk1"/>
                </a:solidFill>
                <a:latin typeface="Calibri"/>
                <a:ea typeface="Calibri"/>
                <a:cs typeface="Calibri"/>
                <a:sym typeface="Calibri"/>
              </a:rPr>
              <a:t>The best approach we can take as a learning community is to become good at naming what is and what isn’t aligned practice, by collecting and discussing enough examples and non-examples with common tools to be able to confidently identify the conditions necessary for aligned classroom instruction.</a:t>
            </a:r>
            <a:endParaRPr/>
          </a:p>
          <a:p>
            <a:pPr marL="171450" marR="0" lvl="0" indent="-171450" algn="l" rtl="0">
              <a:spcBef>
                <a:spcPts val="0"/>
              </a:spcBef>
              <a:spcAft>
                <a:spcPts val="0"/>
              </a:spcAft>
              <a:buClr>
                <a:schemeClr val="dk1"/>
              </a:buClr>
              <a:buSzPts val="300"/>
              <a:buFont typeface="Arial"/>
              <a:buChar char="•"/>
            </a:pPr>
            <a:r>
              <a:rPr lang="en-US" sz="1200" b="0" i="0" u="none" strike="noStrike" cap="none">
                <a:solidFill>
                  <a:schemeClr val="dk1"/>
                </a:solidFill>
                <a:latin typeface="Calibri"/>
                <a:ea typeface="Calibri"/>
                <a:cs typeface="Calibri"/>
                <a:sym typeface="Calibri"/>
              </a:rPr>
              <a:t>This practice will help our learning community reflect on our own systems and practice and decide which efforts are effective and where more resources are necessary to support standards-aligned instruction.</a:t>
            </a:r>
            <a:br>
              <a:rPr lang="en-US" sz="1200" b="0" i="0" u="none" strike="noStrike" cap="none">
                <a:solidFill>
                  <a:schemeClr val="dk1"/>
                </a:solidFill>
                <a:latin typeface="Calibri"/>
                <a:ea typeface="Calibri"/>
                <a:cs typeface="Calibri"/>
                <a:sym typeface="Calibri"/>
              </a:rPr>
            </a:br>
            <a:br>
              <a:rPr lang="en-US" sz="1200" b="0" i="0" u="none" strike="noStrike" cap="none">
                <a:solidFill>
                  <a:schemeClr val="dk1"/>
                </a:solidFill>
                <a:latin typeface="Calibri"/>
                <a:ea typeface="Calibri"/>
                <a:cs typeface="Calibri"/>
                <a:sym typeface="Calibri"/>
              </a:rPr>
            </a:br>
            <a:endParaRPr sz="1200" b="0" i="0" u="none" strike="noStrike" cap="none">
              <a:solidFill>
                <a:schemeClr val="dk1"/>
              </a:solidFill>
              <a:latin typeface="Calibri"/>
              <a:ea typeface="Calibri"/>
              <a:cs typeface="Calibri"/>
              <a:sym typeface="Calibri"/>
            </a:endParaRPr>
          </a:p>
        </p:txBody>
      </p:sp>
      <p:sp>
        <p:nvSpPr>
          <p:cNvPr id="201" name="Google Shape;201;p2: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2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dirty="0">
                <a:solidFill>
                  <a:schemeClr val="dk1"/>
                </a:solidFill>
                <a:latin typeface="Calibri"/>
                <a:ea typeface="Calibri"/>
                <a:cs typeface="Calibri"/>
                <a:sym typeface="Calibri"/>
              </a:rPr>
              <a:t>Big Idea</a:t>
            </a:r>
            <a:r>
              <a:rPr lang="en-US" sz="1200" b="0" i="0" u="none" strike="noStrike" cap="none" dirty="0">
                <a:solidFill>
                  <a:schemeClr val="dk1"/>
                </a:solidFill>
                <a:latin typeface="Calibri"/>
                <a:ea typeface="Calibri"/>
                <a:cs typeface="Calibri"/>
                <a:sym typeface="Calibri"/>
              </a:rPr>
              <a:t>: Consider the implications of qualitative analysis on the lesson planning and observation/coaching process.</a:t>
            </a:r>
            <a:endParaRPr dirty="0"/>
          </a:p>
          <a:p>
            <a:pPr marL="0" marR="0" lvl="0" indent="0" algn="l" rtl="0">
              <a:spcBef>
                <a:spcPts val="0"/>
              </a:spcBef>
              <a:spcAft>
                <a:spcPts val="0"/>
              </a:spcAft>
              <a:buClr>
                <a:schemeClr val="dk1"/>
              </a:buClr>
              <a:buSzPts val="3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dirty="0">
                <a:solidFill>
                  <a:schemeClr val="dk1"/>
                </a:solidFill>
                <a:latin typeface="Calibri"/>
                <a:ea typeface="Calibri"/>
                <a:cs typeface="Calibri"/>
                <a:sym typeface="Calibri"/>
              </a:rPr>
              <a:t>Details</a:t>
            </a:r>
            <a:r>
              <a:rPr lang="en-US" sz="1200" b="0" i="0" u="none" strike="noStrike" cap="none" dirty="0">
                <a:solidFill>
                  <a:schemeClr val="dk1"/>
                </a:solidFill>
                <a:latin typeface="Calibri"/>
                <a:ea typeface="Calibri"/>
                <a:cs typeface="Calibri"/>
                <a:sym typeface="Calibri"/>
              </a:rPr>
              <a:t>:</a:t>
            </a:r>
            <a:endParaRPr dirty="0"/>
          </a:p>
          <a:p>
            <a:pPr marL="171450" marR="0" lvl="0" indent="-171450" algn="l" rtl="0">
              <a:spcBef>
                <a:spcPts val="0"/>
              </a:spcBef>
              <a:spcAft>
                <a:spcPts val="0"/>
              </a:spcAft>
              <a:buClr>
                <a:schemeClr val="dk1"/>
              </a:buClr>
              <a:buSzPts val="300"/>
              <a:buFont typeface="Arial"/>
              <a:buChar char="•"/>
            </a:pPr>
            <a:r>
              <a:rPr lang="en-US" sz="1200" b="1" i="0" u="none" strike="noStrike" cap="none" dirty="0">
                <a:solidFill>
                  <a:schemeClr val="dk1"/>
                </a:solidFill>
                <a:latin typeface="Calibri"/>
                <a:ea typeface="Calibri"/>
                <a:cs typeface="Calibri"/>
                <a:sym typeface="Calibri"/>
              </a:rPr>
              <a:t>The questions provided on the slide are general reflection questions; however, the reflection questions should be adjusted by the facilitator to best meet the specific learning needs of the audience.</a:t>
            </a:r>
            <a:endParaRPr dirty="0"/>
          </a:p>
          <a:p>
            <a:pPr marL="0" marR="0" lvl="0" indent="0" algn="l" rtl="0">
              <a:spcBef>
                <a:spcPts val="0"/>
              </a:spcBef>
              <a:spcAft>
                <a:spcPts val="0"/>
              </a:spcAft>
              <a:buClr>
                <a:schemeClr val="dk1"/>
              </a:buClr>
              <a:buSzPts val="300"/>
              <a:buFont typeface="Arial"/>
              <a:buNone/>
            </a:pPr>
            <a:r>
              <a:rPr lang="en-US" sz="1200" b="1" i="0" u="none" strike="noStrike" cap="none" dirty="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a:p>
            <a:pPr marL="457200" marR="0" lvl="1"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Based on your role in the learning community, how does analyzing the text at the center of the lesson help you to think about students engaging with this text:</a:t>
            </a:r>
            <a:endParaRPr dirty="0"/>
          </a:p>
          <a:p>
            <a:pPr marL="628650" marR="0" lvl="1" indent="-171450" algn="l" rtl="0">
              <a:spcBef>
                <a:spcPts val="0"/>
              </a:spcBef>
              <a:spcAft>
                <a:spcPts val="0"/>
              </a:spcAft>
              <a:buClr>
                <a:schemeClr val="dk1"/>
              </a:buClr>
              <a:buSzPts val="1200"/>
              <a:buFont typeface="Arial"/>
              <a:buChar char="•"/>
            </a:pPr>
            <a:r>
              <a:rPr lang="en-US" sz="1200" b="1" i="0" u="none" strike="noStrike" cap="none" dirty="0">
                <a:solidFill>
                  <a:schemeClr val="dk1"/>
                </a:solidFill>
                <a:latin typeface="Calibri"/>
                <a:ea typeface="Calibri"/>
                <a:cs typeface="Calibri"/>
                <a:sym typeface="Calibri"/>
              </a:rPr>
              <a:t>Superintendent/District Leader</a:t>
            </a:r>
            <a:r>
              <a:rPr lang="en-US" sz="1200" b="0" i="0" u="none" strike="noStrike" cap="none" dirty="0">
                <a:solidFill>
                  <a:schemeClr val="dk1"/>
                </a:solidFill>
                <a:latin typeface="Calibri"/>
                <a:ea typeface="Calibri"/>
                <a:cs typeface="Calibri"/>
                <a:sym typeface="Calibri"/>
              </a:rPr>
              <a:t> – How are resources directed to provide classrooms with a range of complex texts?</a:t>
            </a:r>
            <a:endParaRPr dirty="0"/>
          </a:p>
          <a:p>
            <a:pPr marL="628650" marR="0" lvl="1" indent="-171450" algn="l" rtl="0">
              <a:spcBef>
                <a:spcPts val="0"/>
              </a:spcBef>
              <a:spcAft>
                <a:spcPts val="0"/>
              </a:spcAft>
              <a:buClr>
                <a:schemeClr val="dk1"/>
              </a:buClr>
              <a:buSzPts val="1200"/>
              <a:buFont typeface="Arial"/>
              <a:buChar char="•"/>
            </a:pPr>
            <a:r>
              <a:rPr lang="en-US" sz="1200" b="1" i="0" u="none" strike="noStrike" cap="none" dirty="0">
                <a:solidFill>
                  <a:schemeClr val="dk1"/>
                </a:solidFill>
                <a:latin typeface="Calibri"/>
                <a:ea typeface="Calibri"/>
                <a:cs typeface="Calibri"/>
                <a:sym typeface="Calibri"/>
              </a:rPr>
              <a:t>School Leader</a:t>
            </a:r>
            <a:r>
              <a:rPr lang="en-US" sz="1200" b="0" i="0" u="none" strike="noStrike" cap="none" dirty="0">
                <a:solidFill>
                  <a:schemeClr val="dk1"/>
                </a:solidFill>
                <a:latin typeface="Calibri"/>
                <a:ea typeface="Calibri"/>
                <a:cs typeface="Calibri"/>
                <a:sym typeface="Calibri"/>
              </a:rPr>
              <a:t> – What building conditions must exist to provide classrooms with a range of complex texts? </a:t>
            </a:r>
            <a:endParaRPr dirty="0"/>
          </a:p>
          <a:p>
            <a:pPr marL="628650" marR="0" lvl="1" indent="-171450" algn="l" rtl="0">
              <a:spcBef>
                <a:spcPts val="0"/>
              </a:spcBef>
              <a:spcAft>
                <a:spcPts val="0"/>
              </a:spcAft>
              <a:buClr>
                <a:schemeClr val="dk1"/>
              </a:buClr>
              <a:buSzPts val="1200"/>
              <a:buFont typeface="Arial"/>
              <a:buChar char="•"/>
            </a:pPr>
            <a:r>
              <a:rPr lang="en-US" sz="1200" b="1" i="0" u="none" strike="noStrike" cap="none" dirty="0">
                <a:solidFill>
                  <a:schemeClr val="dk1"/>
                </a:solidFill>
                <a:latin typeface="Calibri"/>
                <a:ea typeface="Calibri"/>
                <a:cs typeface="Calibri"/>
                <a:sym typeface="Calibri"/>
              </a:rPr>
              <a:t>Coach</a:t>
            </a:r>
            <a:r>
              <a:rPr lang="en-US" sz="1200" b="0" i="0" u="none" strike="noStrike" cap="none" dirty="0">
                <a:solidFill>
                  <a:schemeClr val="dk1"/>
                </a:solidFill>
                <a:latin typeface="Calibri"/>
                <a:ea typeface="Calibri"/>
                <a:cs typeface="Calibri"/>
                <a:sym typeface="Calibri"/>
              </a:rPr>
              <a:t> - How can content-based feedback help prioritize professional learning and coaching activities to support teachers’ implementation of complex texts?</a:t>
            </a:r>
            <a:endParaRPr dirty="0"/>
          </a:p>
          <a:p>
            <a:pPr marL="628650" marR="0" lvl="1" indent="-171450" algn="l" rtl="0">
              <a:spcBef>
                <a:spcPts val="0"/>
              </a:spcBef>
              <a:spcAft>
                <a:spcPts val="0"/>
              </a:spcAft>
              <a:buClr>
                <a:schemeClr val="dk1"/>
              </a:buClr>
              <a:buSzPts val="1200"/>
              <a:buFont typeface="Arial"/>
              <a:buChar char="•"/>
            </a:pPr>
            <a:r>
              <a:rPr lang="en-US" sz="1200" b="1" i="0" u="none" strike="noStrike" cap="none" dirty="0">
                <a:solidFill>
                  <a:schemeClr val="dk1"/>
                </a:solidFill>
                <a:latin typeface="Calibri"/>
                <a:ea typeface="Calibri"/>
                <a:cs typeface="Calibri"/>
                <a:sym typeface="Calibri"/>
              </a:rPr>
              <a:t>Teacher </a:t>
            </a:r>
            <a:r>
              <a:rPr lang="en-US" sz="1200" b="0" i="0" u="none" strike="noStrike" cap="none" dirty="0">
                <a:solidFill>
                  <a:schemeClr val="dk1"/>
                </a:solidFill>
                <a:latin typeface="Calibri"/>
                <a:ea typeface="Calibri"/>
                <a:cs typeface="Calibri"/>
                <a:sym typeface="Calibri"/>
              </a:rPr>
              <a:t>– Which aspects of your instructional practice provides all students with access to grade-level complex texts?  Which aspects do not?</a:t>
            </a:r>
            <a:endParaRPr dirty="0"/>
          </a:p>
          <a:p>
            <a:pPr marL="628650" marR="0" lvl="1" indent="-171450" algn="l" rtl="0">
              <a:spcBef>
                <a:spcPts val="0"/>
              </a:spcBef>
              <a:spcAft>
                <a:spcPts val="0"/>
              </a:spcAft>
              <a:buClr>
                <a:schemeClr val="dk1"/>
              </a:buClr>
              <a:buSzPts val="1200"/>
              <a:buFont typeface="Arial"/>
              <a:buChar char="•"/>
            </a:pPr>
            <a:r>
              <a:rPr lang="en-US" sz="1200" b="1" i="0" u="none" strike="noStrike" cap="none" dirty="0">
                <a:solidFill>
                  <a:schemeClr val="dk1"/>
                </a:solidFill>
                <a:latin typeface="Calibri"/>
                <a:ea typeface="Calibri"/>
                <a:cs typeface="Calibri"/>
                <a:sym typeface="Calibri"/>
              </a:rPr>
              <a:t>Parent</a:t>
            </a:r>
            <a:r>
              <a:rPr lang="en-US" sz="1200" b="0" i="0" u="none" strike="noStrike" cap="none" dirty="0">
                <a:solidFill>
                  <a:schemeClr val="dk1"/>
                </a:solidFill>
                <a:latin typeface="Calibri"/>
                <a:ea typeface="Calibri"/>
                <a:cs typeface="Calibri"/>
                <a:sym typeface="Calibri"/>
              </a:rPr>
              <a:t> – Where do you see evidence of your child’s success and challenges with complex texts?</a:t>
            </a:r>
            <a:endParaRPr dirty="0"/>
          </a:p>
          <a:p>
            <a:pPr marL="628650" marR="0" lvl="1" indent="-171450" algn="l" rtl="0">
              <a:spcBef>
                <a:spcPts val="0"/>
              </a:spcBef>
              <a:spcAft>
                <a:spcPts val="0"/>
              </a:spcAft>
              <a:buClr>
                <a:schemeClr val="dk1"/>
              </a:buClr>
              <a:buSzPts val="1200"/>
              <a:buFont typeface="Arial"/>
              <a:buChar char="•"/>
            </a:pPr>
            <a:r>
              <a:rPr lang="en-US" sz="1200" b="1" i="0" u="none" strike="noStrike" cap="none" dirty="0">
                <a:solidFill>
                  <a:schemeClr val="dk1"/>
                </a:solidFill>
                <a:latin typeface="Calibri"/>
                <a:ea typeface="Calibri"/>
                <a:cs typeface="Calibri"/>
                <a:sym typeface="Calibri"/>
              </a:rPr>
              <a:t>Partner organization</a:t>
            </a:r>
            <a:r>
              <a:rPr lang="en-US" sz="1200" b="0" i="0" u="none" strike="noStrike" cap="none" dirty="0">
                <a:solidFill>
                  <a:schemeClr val="dk1"/>
                </a:solidFill>
                <a:latin typeface="Calibri"/>
                <a:ea typeface="Calibri"/>
                <a:cs typeface="Calibri"/>
                <a:sym typeface="Calibri"/>
              </a:rPr>
              <a:t> – How does our organization’s theory of action and activities with districts partners support students’ access to complex texts?</a:t>
            </a:r>
            <a:endParaRPr dirty="0"/>
          </a:p>
          <a:p>
            <a:pPr marL="0" marR="0" lvl="0" indent="0" algn="l" rtl="0">
              <a:spcBef>
                <a:spcPts val="0"/>
              </a:spcBef>
              <a:spcAft>
                <a:spcPts val="0"/>
              </a:spcAft>
              <a:buClr>
                <a:schemeClr val="dk1"/>
              </a:buClr>
              <a:buSzPts val="300"/>
              <a:buFont typeface="Calibri"/>
              <a:buNone/>
            </a:pPr>
            <a:endParaRPr sz="1200" b="0" i="0" u="none" strike="noStrike" cap="none" dirty="0">
              <a:solidFill>
                <a:schemeClr val="dk1"/>
              </a:solidFill>
              <a:latin typeface="Calibri"/>
              <a:ea typeface="Calibri"/>
              <a:cs typeface="Calibri"/>
              <a:sym typeface="Calibri"/>
            </a:endParaRPr>
          </a:p>
          <a:p>
            <a:pPr marL="457200" marR="0" lvl="0" indent="-292100" algn="l" rtl="0">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How often do participants analyze texts featured in lessons?</a:t>
            </a:r>
            <a:endParaRPr dirty="0"/>
          </a:p>
          <a:p>
            <a:pPr marL="457200" marR="0" lvl="0" indent="-292100" algn="l" rtl="0">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Is this part of the culture of professional learning in your setting?</a:t>
            </a:r>
            <a:endParaRPr dirty="0"/>
          </a:p>
          <a:p>
            <a:pPr marL="457200" marR="0" lvl="0" indent="-292100" algn="l" rtl="0">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Based on your role in the learning community, what resources and strategies could be used to provide students with access to a range of complex texts? </a:t>
            </a:r>
            <a:endParaRPr dirty="0"/>
          </a:p>
          <a:p>
            <a:pPr marL="457200" marR="0" lvl="0" indent="-292100" algn="l" rtl="0">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Note:  this type of activity is not something that has to be done with every text every time; the learnings from this should be translated through practice in a reasonable way</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dirty="0">
                <a:solidFill>
                  <a:schemeClr val="dk1"/>
                </a:solidFill>
                <a:latin typeface="Calibri"/>
                <a:ea typeface="Calibri"/>
                <a:cs typeface="Calibri"/>
                <a:sym typeface="Calibri"/>
              </a:rPr>
              <a:t>Background Knowledge:</a:t>
            </a:r>
            <a:endParaRPr dirty="0"/>
          </a:p>
          <a:p>
            <a:pPr marL="0" marR="0" lvl="0" indent="0" algn="l" rtl="0">
              <a:spcBef>
                <a:spcPts val="0"/>
              </a:spcBef>
              <a:spcAft>
                <a:spcPts val="0"/>
              </a:spcAft>
              <a:buClr>
                <a:schemeClr val="dk1"/>
              </a:buClr>
              <a:buSzPts val="300"/>
              <a:buFont typeface="Calibri"/>
              <a:buNone/>
            </a:pPr>
            <a:r>
              <a:rPr lang="en-US" sz="1200" b="0" i="0" u="none" strike="noStrike" cap="none" dirty="0">
                <a:solidFill>
                  <a:schemeClr val="dk1"/>
                </a:solidFill>
                <a:latin typeface="Calibri"/>
                <a:ea typeface="Calibri"/>
                <a:cs typeface="Calibri"/>
                <a:sym typeface="Calibri"/>
              </a:rPr>
              <a:t>For additional resources and practice with text complexity refer to the </a:t>
            </a:r>
            <a:r>
              <a:rPr lang="en-US" sz="1200" b="0" i="0" u="sng" strike="noStrike" cap="none" dirty="0">
                <a:solidFill>
                  <a:schemeClr val="hlink"/>
                </a:solidFill>
                <a:latin typeface="Calibri"/>
                <a:ea typeface="Calibri"/>
                <a:cs typeface="Calibri"/>
                <a:sym typeface="Calibri"/>
                <a:hlinkClick r:id="rId3"/>
              </a:rPr>
              <a:t>Text Complexity resources</a:t>
            </a:r>
            <a:r>
              <a:rPr lang="en-US" sz="1200" b="0" i="0" u="none" strike="noStrike" cap="none" dirty="0">
                <a:solidFill>
                  <a:schemeClr val="dk1"/>
                </a:solidFill>
                <a:latin typeface="Calibri"/>
                <a:ea typeface="Calibri"/>
                <a:cs typeface="Calibri"/>
                <a:sym typeface="Calibri"/>
              </a:rPr>
              <a:t> (http://achievethecore.org/page/2725/text-complexity) on achievethecore.org.</a:t>
            </a:r>
            <a:endParaRPr dirty="0"/>
          </a:p>
          <a:p>
            <a:pPr marL="0" marR="0" lvl="0" indent="0" algn="l" rtl="0">
              <a:spcBef>
                <a:spcPts val="0"/>
              </a:spcBef>
              <a:spcAft>
                <a:spcPts val="0"/>
              </a:spcAft>
              <a:buClr>
                <a:schemeClr val="dk1"/>
              </a:buClr>
              <a:buSzPts val="300"/>
              <a:buFont typeface="Calibri"/>
              <a:buNone/>
            </a:pPr>
            <a:endParaRPr sz="1200" b="0" i="0" u="none" strike="noStrike" cap="none" dirty="0">
              <a:solidFill>
                <a:schemeClr val="dk1"/>
              </a:solidFill>
              <a:latin typeface="Calibri"/>
              <a:ea typeface="Calibri"/>
              <a:cs typeface="Calibri"/>
              <a:sym typeface="Calibri"/>
            </a:endParaRPr>
          </a:p>
        </p:txBody>
      </p:sp>
      <p:sp>
        <p:nvSpPr>
          <p:cNvPr id="341" name="Google Shape;341;p20: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Big Idea</a:t>
            </a:r>
            <a:r>
              <a:rPr lang="en-US" sz="1200" b="0" i="0" u="none" strike="noStrike" cap="none">
                <a:solidFill>
                  <a:schemeClr val="dk1"/>
                </a:solidFill>
                <a:latin typeface="Calibri"/>
                <a:ea typeface="Calibri"/>
                <a:cs typeface="Calibri"/>
                <a:sym typeface="Calibri"/>
              </a:rPr>
              <a:t>: Transition participants to the next component of the Toolkit. Participants will now learn about the indicators for Core Actions 2 and 3 and observe the lesson using the IPG.</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348" name="Google Shape;348;p21: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Big Idea: </a:t>
            </a:r>
            <a:r>
              <a:rPr lang="en-US" sz="1200" b="0" i="0" u="none" strike="noStrike" cap="none">
                <a:solidFill>
                  <a:schemeClr val="dk1"/>
                </a:solidFill>
                <a:latin typeface="Calibri"/>
                <a:ea typeface="Calibri"/>
                <a:cs typeface="Calibri"/>
                <a:sym typeface="Calibri"/>
              </a:rPr>
              <a:t>Preview activities within this section.</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56" name="Google Shape;356;p22: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23: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75"/>
              <a:buFont typeface="Calibri"/>
              <a:buNone/>
            </a:pPr>
            <a:r>
              <a:rPr lang="en-US" sz="1100" b="1" i="0" u="none" strike="noStrike" cap="none" dirty="0">
                <a:solidFill>
                  <a:schemeClr val="dk1"/>
                </a:solidFill>
                <a:latin typeface="Calibri"/>
                <a:ea typeface="Calibri"/>
                <a:cs typeface="Calibri"/>
                <a:sym typeface="Calibri"/>
              </a:rPr>
              <a:t>B</a:t>
            </a:r>
            <a:r>
              <a:rPr lang="en-US" sz="1200" b="1" i="0" u="none" strike="noStrike" cap="none" dirty="0">
                <a:solidFill>
                  <a:schemeClr val="dk1"/>
                </a:solidFill>
                <a:latin typeface="Calibri"/>
                <a:ea typeface="Calibri"/>
                <a:cs typeface="Calibri"/>
                <a:sym typeface="Calibri"/>
              </a:rPr>
              <a:t>ig Idea: </a:t>
            </a:r>
            <a:r>
              <a:rPr lang="en-US" sz="1200" b="0" i="0" u="none" strike="noStrike" cap="none" dirty="0">
                <a:solidFill>
                  <a:schemeClr val="dk1"/>
                </a:solidFill>
                <a:latin typeface="Calibri"/>
                <a:ea typeface="Calibri"/>
                <a:cs typeface="Calibri"/>
                <a:sym typeface="Calibri"/>
              </a:rPr>
              <a:t>Core Action 2 focuses on the use of quality questions and tasks being integrated with the high quality text of Core Action 1. This is the second component of core-aligned classroom practice: “employ questions and tasks, both oral and written, that are text-specific and accurately address the analytical thinking required by the grade-level standards.</a:t>
            </a:r>
            <a:endParaRPr dirty="0"/>
          </a:p>
          <a:p>
            <a:pPr marL="0" marR="0" lvl="0" indent="0" algn="l" rtl="0">
              <a:spcBef>
                <a:spcPts val="0"/>
              </a:spcBef>
              <a:spcAft>
                <a:spcPts val="0"/>
              </a:spcAft>
              <a:buClr>
                <a:schemeClr val="dk1"/>
              </a:buClr>
              <a:buSzPts val="3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dirty="0">
                <a:solidFill>
                  <a:schemeClr val="dk1"/>
                </a:solidFill>
                <a:latin typeface="Calibri"/>
                <a:ea typeface="Calibri"/>
                <a:cs typeface="Calibri"/>
                <a:sym typeface="Calibri"/>
              </a:rPr>
              <a:t>Details:</a:t>
            </a:r>
            <a:endParaRPr dirty="0"/>
          </a:p>
          <a:p>
            <a:pPr marL="0" marR="0" lvl="0" indent="0" algn="l" rtl="0">
              <a:spcBef>
                <a:spcPts val="0"/>
              </a:spcBef>
              <a:spcAft>
                <a:spcPts val="0"/>
              </a:spcAft>
              <a:buClr>
                <a:schemeClr val="dk1"/>
              </a:buClr>
              <a:buSzPts val="300"/>
              <a:buFont typeface="Calibri"/>
              <a:buNone/>
            </a:pPr>
            <a:r>
              <a:rPr lang="en-US" sz="1200" b="0" i="0" u="none" strike="noStrike" cap="none" dirty="0">
                <a:solidFill>
                  <a:schemeClr val="dk1"/>
                </a:solidFill>
                <a:latin typeface="Calibri"/>
                <a:ea typeface="Calibri"/>
                <a:cs typeface="Calibri"/>
                <a:sym typeface="Calibri"/>
              </a:rPr>
              <a:t>If participants do not have experience using the IPG, it will be helpful to have the group dive into the individual indicators.</a:t>
            </a:r>
            <a:endParaRPr dirty="0"/>
          </a:p>
          <a:p>
            <a:pPr marL="457200" marR="0" lvl="0" indent="-304800" algn="l" rtl="0">
              <a:spcBef>
                <a:spcPts val="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Either individually or in pairs, assign each of the indicators to one person/pair.</a:t>
            </a:r>
            <a:endParaRPr dirty="0"/>
          </a:p>
          <a:p>
            <a:pPr marL="457200" marR="0" lvl="0" indent="-304800" algn="l" rtl="0">
              <a:spcBef>
                <a:spcPts val="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Ask participants to underline 4-6 key words in the indicator and the rating.</a:t>
            </a:r>
            <a:endParaRPr dirty="0"/>
          </a:p>
          <a:p>
            <a:pPr marL="457200" marR="0" lvl="0" indent="-304800" algn="l" rtl="0">
              <a:spcBef>
                <a:spcPts val="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Ask participants to generate an example of what this might look like in a classroom.</a:t>
            </a:r>
            <a:endParaRPr dirty="0"/>
          </a:p>
          <a:p>
            <a:pPr marL="457200" marR="0" lvl="0" indent="-304800" algn="l" rtl="0">
              <a:spcBef>
                <a:spcPts val="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Have participants share out on each indicator.}</a:t>
            </a:r>
            <a:endParaRPr dirty="0"/>
          </a:p>
          <a:p>
            <a:pPr marL="0" marR="0" lvl="0" indent="0" algn="l" rtl="0">
              <a:spcBef>
                <a:spcPts val="0"/>
              </a:spcBef>
              <a:spcAft>
                <a:spcPts val="0"/>
              </a:spcAft>
              <a:buClr>
                <a:schemeClr val="dk1"/>
              </a:buClr>
              <a:buSzPts val="300"/>
              <a:buFont typeface="Calibri"/>
              <a:buNone/>
            </a:pPr>
            <a:endParaRPr sz="1200" b="1" i="0" u="none" strike="noStrike" cap="none"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dirty="0"/>
              <a:t>Indicator A:  When thinking about collecting evidence for this action, it is important to refer to qualitative complexity features identified in Core Action 1, Indicator B; questions and tasks observed should attend to the qualitative features previously identified from an analysis of text complexity. It is also important to consider the Standards. Questions might be text-dependent or text-specific but not reach the level the Standards expect. (For example, “What is the author’s purpose?” versus “What words in the text evidence the author’s purpose for the text?”)</a:t>
            </a:r>
            <a:endParaRPr dirty="0"/>
          </a:p>
          <a:p>
            <a:pPr marL="457200" marR="0" lvl="0" indent="-304800" algn="l" rtl="0">
              <a:spcBef>
                <a:spcPts val="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Indicator B for 3-12 reads, “ Questions and tasks require students to use evidence from the text to demonstrate understanding and to support their ideas about the text. These ideas are expressed through both written and oral responses.” Note the difference in indicator B of the k -2 document which states that drawing and dramatic play is also appropriate for K - 2 students.</a:t>
            </a:r>
            <a:endParaRPr dirty="0"/>
          </a:p>
          <a:p>
            <a:pPr marL="457200" marR="0" lvl="0" indent="-304800" algn="l" rtl="0">
              <a:spcBef>
                <a:spcPts val="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Indicator C captures the focus on vocabulary and syntax (consider how difficult this is to do if the text is not of sufficient complexity)</a:t>
            </a:r>
            <a:endParaRPr dirty="0"/>
          </a:p>
          <a:p>
            <a:pPr marL="457200" marR="0" lvl="0" indent="-304800" algn="l" rtl="0">
              <a:spcBef>
                <a:spcPts val="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Indicator D reinforces the idea that reading is done to gain meaning. A series of right there text-dependent questions might let a teacher know if a student can decode and understand a section, but a series of well-crafted questions will support student understanding and knowledge building. </a:t>
            </a:r>
            <a:endParaRPr dirty="0"/>
          </a:p>
          <a:p>
            <a:pPr marL="0" marR="0" lvl="0" indent="0" algn="l" rtl="0">
              <a:spcBef>
                <a:spcPts val="0"/>
              </a:spcBef>
              <a:spcAft>
                <a:spcPts val="0"/>
              </a:spcAft>
              <a:buClr>
                <a:schemeClr val="dk1"/>
              </a:buClr>
              <a:buSzPts val="12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1" i="0" u="none" strike="noStrike" cap="none" dirty="0">
                <a:solidFill>
                  <a:schemeClr val="dk1"/>
                </a:solidFill>
                <a:latin typeface="Calibri"/>
                <a:ea typeface="Calibri"/>
                <a:cs typeface="Calibri"/>
                <a:sym typeface="Calibri"/>
              </a:rPr>
              <a:t>Background Knowledge:</a:t>
            </a:r>
            <a:endParaRPr dirty="0"/>
          </a:p>
          <a:p>
            <a:pPr marL="0" marR="0" lvl="0" indent="0" algn="l" rtl="0">
              <a:lnSpc>
                <a:spcPct val="100000"/>
              </a:lnSpc>
              <a:spcBef>
                <a:spcPts val="0"/>
              </a:spcBef>
              <a:spcAft>
                <a:spcPts val="0"/>
              </a:spcAft>
              <a:buClr>
                <a:schemeClr val="dk1"/>
              </a:buClr>
              <a:buSzPts val="1200"/>
              <a:buFont typeface="Calibri"/>
              <a:buNone/>
            </a:pPr>
            <a:r>
              <a:rPr lang="en-US" sz="1200" b="0" i="0" u="sng" strike="noStrike" cap="none" dirty="0">
                <a:solidFill>
                  <a:schemeClr val="hlink"/>
                </a:solidFill>
                <a:latin typeface="Calibri"/>
                <a:ea typeface="Calibri"/>
                <a:cs typeface="Calibri"/>
                <a:sym typeface="Calibri"/>
                <a:hlinkClick r:id="rId3"/>
              </a:rPr>
              <a:t>CA 2 activities</a:t>
            </a:r>
            <a:r>
              <a:rPr lang="en-US" sz="1200" b="0" i="0" u="none" strike="noStrike" cap="none" dirty="0">
                <a:solidFill>
                  <a:schemeClr val="hlink"/>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http://achievethecore.org/page/1082/ela-literacy-instructional-practice-guide-coaching-tool)</a:t>
            </a:r>
            <a:endParaRPr dirty="0"/>
          </a:p>
          <a:p>
            <a:pPr marL="0" marR="0" lvl="0" indent="0" algn="l" rtl="0">
              <a:spcBef>
                <a:spcPts val="0"/>
              </a:spcBef>
              <a:spcAft>
                <a:spcPts val="0"/>
              </a:spcAft>
              <a:buClr>
                <a:schemeClr val="hlink"/>
              </a:buClr>
              <a:buSzPts val="1200"/>
              <a:buFont typeface="Calibri"/>
              <a:buNone/>
            </a:pPr>
            <a:r>
              <a:rPr lang="en-US" sz="1200" b="0" i="0" u="sng" strike="noStrike" cap="none" dirty="0">
                <a:solidFill>
                  <a:schemeClr val="hlink"/>
                </a:solidFill>
                <a:latin typeface="Calibri"/>
                <a:ea typeface="Calibri"/>
                <a:cs typeface="Calibri"/>
                <a:sym typeface="Calibri"/>
                <a:hlinkClick r:id="rId3"/>
              </a:rPr>
              <a:t>and Text-Dependent Questions resources</a:t>
            </a:r>
            <a:endParaRPr dirty="0"/>
          </a:p>
          <a:p>
            <a:pPr marL="0" marR="0" lvl="0" indent="0" algn="l" rtl="0">
              <a:spcBef>
                <a:spcPts val="0"/>
              </a:spcBef>
              <a:spcAft>
                <a:spcPts val="0"/>
              </a:spcAft>
              <a:buClr>
                <a:schemeClr val="dk1"/>
              </a:buClr>
              <a:buSzPts val="300"/>
              <a:buFont typeface="Calibri"/>
              <a:buNone/>
            </a:pPr>
            <a:r>
              <a:rPr lang="en-US" sz="1200" b="0" i="0" u="none" strike="noStrike" cap="none" dirty="0">
                <a:solidFill>
                  <a:schemeClr val="dk1"/>
                </a:solidFill>
                <a:latin typeface="Calibri"/>
                <a:ea typeface="Calibri"/>
                <a:cs typeface="Calibri"/>
                <a:sym typeface="Calibri"/>
              </a:rPr>
              <a:t>(http://achievethecore.org/category/1158/ela-literacy-text-dependent-questions)</a:t>
            </a:r>
            <a:endParaRPr sz="1200" b="0" i="0" u="none" strike="noStrike" cap="none" dirty="0">
              <a:solidFill>
                <a:schemeClr val="dk1"/>
              </a:solidFill>
              <a:latin typeface="Calibri"/>
              <a:ea typeface="Calibri"/>
              <a:cs typeface="Calibri"/>
              <a:sym typeface="Calibri"/>
            </a:endParaRPr>
          </a:p>
        </p:txBody>
      </p:sp>
      <p:sp>
        <p:nvSpPr>
          <p:cNvPr id="363" name="Google Shape;363;p23: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75"/>
              <a:buFont typeface="Calibri"/>
              <a:buNone/>
            </a:pPr>
            <a:r>
              <a:rPr lang="en-US" sz="1100" b="1" i="0" u="none" strike="noStrike" cap="none" dirty="0">
                <a:solidFill>
                  <a:schemeClr val="dk1"/>
                </a:solidFill>
                <a:latin typeface="Calibri"/>
                <a:ea typeface="Calibri"/>
                <a:cs typeface="Calibri"/>
                <a:sym typeface="Calibri"/>
              </a:rPr>
              <a:t>B</a:t>
            </a:r>
            <a:r>
              <a:rPr lang="en-US" sz="1200" b="1" i="0" u="none" strike="noStrike" cap="none" dirty="0">
                <a:solidFill>
                  <a:schemeClr val="dk1"/>
                </a:solidFill>
                <a:latin typeface="Calibri"/>
                <a:ea typeface="Calibri"/>
                <a:cs typeface="Calibri"/>
                <a:sym typeface="Calibri"/>
              </a:rPr>
              <a:t>ig Idea: </a:t>
            </a:r>
            <a:r>
              <a:rPr lang="en-US" sz="1200" b="0" i="0" u="none" strike="noStrike" cap="none" dirty="0">
                <a:solidFill>
                  <a:schemeClr val="dk1"/>
                </a:solidFill>
                <a:latin typeface="Calibri"/>
                <a:ea typeface="Calibri"/>
                <a:cs typeface="Calibri"/>
                <a:sym typeface="Calibri"/>
              </a:rPr>
              <a:t>This slide illustrates the rating categories for Core Action 2</a:t>
            </a:r>
            <a:endParaRPr dirty="0"/>
          </a:p>
          <a:p>
            <a:pPr marL="0" marR="0" lvl="0" indent="0" algn="l" rtl="0">
              <a:spcBef>
                <a:spcPts val="0"/>
              </a:spcBef>
              <a:spcAft>
                <a:spcPts val="0"/>
              </a:spcAft>
              <a:buClr>
                <a:schemeClr val="dk1"/>
              </a:buClr>
              <a:buSzPts val="3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dirty="0">
                <a:solidFill>
                  <a:schemeClr val="dk1"/>
                </a:solidFill>
                <a:latin typeface="Calibri"/>
                <a:ea typeface="Calibri"/>
                <a:cs typeface="Calibri"/>
                <a:sym typeface="Calibri"/>
              </a:rPr>
              <a:t>Details:</a:t>
            </a:r>
            <a:endParaRPr dirty="0"/>
          </a:p>
          <a:p>
            <a:pPr marL="457200" marR="0" lvl="0" indent="-30480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Here, each of the indicators includes scale ranking that allows an observer (or the teacher him/herself) to consider to what degree the indicator is observed during the lesson.</a:t>
            </a:r>
            <a:endParaRPr dirty="0"/>
          </a:p>
          <a:p>
            <a:pPr marL="457200" marR="0" lvl="0" indent="-30480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The scale is designed to allow for a progression, so a teacher can consider ways to improve.</a:t>
            </a:r>
            <a:endParaRPr dirty="0"/>
          </a:p>
          <a:p>
            <a:pPr marL="457200" marR="0" lvl="0" indent="-30480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Note that, in using a scale, it is our nature to want to be at the highest rank.  Because this is designed as a coaching tool and not an evaluation tool, the scale rankings should be focus for conversation, rather than a “good” or “bad” indicator.</a:t>
            </a:r>
            <a:endParaRPr dirty="0"/>
          </a:p>
          <a:p>
            <a:pPr marL="457200" marR="0" lvl="0" indent="-30480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As shown in a footnote in the IPG, not every indicator will be evident in all lessons that are taught and observed.  However, some or most of the indicators should be observable. In the case where an indicator is not observed in a lesson, it should be left blank. </a:t>
            </a:r>
            <a:endParaRPr dirty="0"/>
          </a:p>
          <a:p>
            <a:pPr marL="0" marR="0" lvl="0" indent="0" algn="l" rtl="0">
              <a:spcBef>
                <a:spcPts val="0"/>
              </a:spcBef>
              <a:spcAft>
                <a:spcPts val="0"/>
              </a:spcAft>
              <a:buClr>
                <a:schemeClr val="dk1"/>
              </a:buClr>
              <a:buSzPts val="300"/>
              <a:buFont typeface="Calibri"/>
              <a:buNone/>
            </a:pPr>
            <a:endParaRPr sz="1200" b="0" i="0" u="none" strike="noStrike" cap="none" dirty="0">
              <a:solidFill>
                <a:schemeClr val="dk1"/>
              </a:solidFill>
              <a:latin typeface="Calibri"/>
              <a:ea typeface="Calibri"/>
              <a:cs typeface="Calibri"/>
              <a:sym typeface="Calibri"/>
            </a:endParaRPr>
          </a:p>
        </p:txBody>
      </p:sp>
      <p:sp>
        <p:nvSpPr>
          <p:cNvPr id="370" name="Google Shape;370;p24: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25: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dirty="0">
                <a:solidFill>
                  <a:schemeClr val="dk1"/>
                </a:solidFill>
                <a:latin typeface="Calibri"/>
                <a:ea typeface="Calibri"/>
                <a:cs typeface="Calibri"/>
                <a:sym typeface="Calibri"/>
              </a:rPr>
              <a:t>Big Idea: </a:t>
            </a:r>
            <a:r>
              <a:rPr lang="en-US" sz="1200" b="0" i="0" u="none" strike="noStrike" cap="none" dirty="0">
                <a:solidFill>
                  <a:schemeClr val="dk1"/>
                </a:solidFill>
                <a:latin typeface="Calibri"/>
                <a:ea typeface="Calibri"/>
                <a:cs typeface="Calibri"/>
                <a:sym typeface="Calibri"/>
              </a:rPr>
              <a:t>Core Action 3 - Provide all students with opportunities to engage in the work of the lesson - is focused on productive engagement. Notice that these indicators include teacher action matched with student behavior. </a:t>
            </a:r>
            <a:endParaRPr dirty="0"/>
          </a:p>
          <a:p>
            <a:pPr marL="0" marR="0" lvl="0" indent="0" algn="l" rtl="0">
              <a:spcBef>
                <a:spcPts val="0"/>
              </a:spcBef>
              <a:spcAft>
                <a:spcPts val="0"/>
              </a:spcAft>
              <a:buClr>
                <a:schemeClr val="dk1"/>
              </a:buClr>
              <a:buSzPts val="3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dirty="0">
                <a:solidFill>
                  <a:schemeClr val="dk1"/>
                </a:solidFill>
                <a:latin typeface="Calibri"/>
                <a:ea typeface="Calibri"/>
                <a:cs typeface="Calibri"/>
                <a:sym typeface="Calibri"/>
              </a:rPr>
              <a:t>Details </a:t>
            </a:r>
            <a:r>
              <a:rPr lang="en-US" sz="1200" b="0" i="0" u="none" strike="noStrike" cap="none" dirty="0">
                <a:solidFill>
                  <a:schemeClr val="dk1"/>
                </a:solidFill>
                <a:latin typeface="Calibri"/>
                <a:ea typeface="Calibri"/>
                <a:cs typeface="Calibri"/>
                <a:sym typeface="Calibri"/>
              </a:rPr>
              <a:t>(for this slide):  </a:t>
            </a:r>
            <a:endParaRPr dirty="0"/>
          </a:p>
          <a:p>
            <a:pPr marL="0" marR="0" lvl="0" indent="0" algn="l" rtl="0">
              <a:spcBef>
                <a:spcPts val="0"/>
              </a:spcBef>
              <a:spcAft>
                <a:spcPts val="0"/>
              </a:spcAft>
              <a:buClr>
                <a:schemeClr val="dk1"/>
              </a:buClr>
              <a:buSzPts val="300"/>
              <a:buFont typeface="Calibri"/>
              <a:buNone/>
            </a:pPr>
            <a:r>
              <a:rPr lang="en-US" sz="1200" b="0" i="0" u="none" strike="noStrike" cap="none" dirty="0">
                <a:solidFill>
                  <a:schemeClr val="dk1"/>
                </a:solidFill>
                <a:latin typeface="Calibri"/>
                <a:ea typeface="Calibri"/>
                <a:cs typeface="Calibri"/>
                <a:sym typeface="Calibri"/>
              </a:rPr>
              <a:t>If participants do not have experience using the IPG, it will be helpful to have the group dive into the individual indicators.</a:t>
            </a:r>
            <a:endParaRPr dirty="0"/>
          </a:p>
          <a:p>
            <a:pPr marL="457200" marR="0" lvl="0" indent="-304800" algn="l" rtl="0">
              <a:spcBef>
                <a:spcPts val="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Either individually or in pairs, assign each of the indicators to one person/pair.</a:t>
            </a:r>
            <a:endParaRPr dirty="0"/>
          </a:p>
          <a:p>
            <a:pPr marL="457200" marR="0" lvl="0" indent="-304800" algn="l" rtl="0">
              <a:spcBef>
                <a:spcPts val="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Ask participants to underline 4-6 key words in the indicator and the rating.</a:t>
            </a:r>
            <a:endParaRPr dirty="0"/>
          </a:p>
          <a:p>
            <a:pPr marL="457200" marR="0" lvl="0" indent="-304800" algn="l" rtl="0">
              <a:spcBef>
                <a:spcPts val="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Ask participants to generate an example of what this might look like in a classroom.</a:t>
            </a:r>
            <a:endParaRPr dirty="0"/>
          </a:p>
          <a:p>
            <a:pPr marL="457200" marR="0" lvl="0" indent="-304800" algn="l" rtl="0">
              <a:spcBef>
                <a:spcPts val="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Have participants share out on each indicator.</a:t>
            </a:r>
            <a:endParaRPr dirty="0"/>
          </a:p>
          <a:p>
            <a:pPr marL="457200" marR="0" lvl="0" indent="-304800" algn="l" rtl="0">
              <a:lnSpc>
                <a:spcPct val="100000"/>
              </a:lnSpc>
              <a:spcBef>
                <a:spcPts val="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Provide a few moments for participant to discuss what they see as the difference between A and C. (Tasks may be challenging as A indicates, but C also speaks to the quality of tasks.  Work worth doing.)</a:t>
            </a:r>
            <a:endParaRPr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300"/>
              <a:buFont typeface="Calibri"/>
              <a:buNone/>
            </a:pPr>
            <a:endParaRPr b="1" dirty="0">
              <a:solidFill>
                <a:srgbClr val="323F4F"/>
              </a:solidFill>
            </a:endParaRPr>
          </a:p>
          <a:p>
            <a:pPr marL="0" lvl="0" indent="0" algn="l" rtl="0">
              <a:spcBef>
                <a:spcPts val="0"/>
              </a:spcBef>
              <a:spcAft>
                <a:spcPts val="0"/>
              </a:spcAft>
              <a:buClr>
                <a:schemeClr val="dk1"/>
              </a:buClr>
              <a:buSzPts val="1100"/>
              <a:buFont typeface="Arial"/>
              <a:buNone/>
            </a:pPr>
            <a:r>
              <a:rPr lang="en-US" b="1" dirty="0"/>
              <a:t>Details for Core Action 3 slides: (the indicators C-F continue on the next slide; the bullets below are the same notes for both slides)</a:t>
            </a:r>
            <a:endParaRPr dirty="0"/>
          </a:p>
          <a:p>
            <a:pPr marL="457200" lvl="0" indent="-292100" algn="l" rtl="0">
              <a:spcBef>
                <a:spcPts val="0"/>
              </a:spcBef>
              <a:spcAft>
                <a:spcPts val="0"/>
              </a:spcAft>
              <a:buClr>
                <a:schemeClr val="dk1"/>
              </a:buClr>
              <a:buSzPts val="1000"/>
              <a:buFont typeface="Calibri"/>
              <a:buChar char="●"/>
            </a:pPr>
            <a:r>
              <a:rPr lang="en-US" dirty="0"/>
              <a:t>Let’s consider what evidence for these indicators might look like. </a:t>
            </a:r>
            <a:endParaRPr dirty="0"/>
          </a:p>
          <a:p>
            <a:pPr marL="457200" lvl="0" indent="-292100" algn="l" rtl="0">
              <a:spcBef>
                <a:spcPts val="0"/>
              </a:spcBef>
              <a:spcAft>
                <a:spcPts val="0"/>
              </a:spcAft>
              <a:buClr>
                <a:schemeClr val="dk1"/>
              </a:buClr>
              <a:buSzPts val="1000"/>
              <a:buFont typeface="Calibri"/>
              <a:buChar char="●"/>
            </a:pPr>
            <a:r>
              <a:rPr lang="en-US" dirty="0"/>
              <a:t>Are the students doing the majority of the work of reading, writing, speaking or listening? </a:t>
            </a:r>
            <a:endParaRPr dirty="0"/>
          </a:p>
          <a:p>
            <a:pPr marL="457200" lvl="0" indent="-292100" algn="l" rtl="0">
              <a:spcBef>
                <a:spcPts val="0"/>
              </a:spcBef>
              <a:spcAft>
                <a:spcPts val="0"/>
              </a:spcAft>
              <a:buClr>
                <a:schemeClr val="dk1"/>
              </a:buClr>
              <a:buSzPts val="1000"/>
              <a:buFont typeface="Calibri"/>
              <a:buChar char="●"/>
            </a:pPr>
            <a:r>
              <a:rPr lang="en-US" dirty="0"/>
              <a:t>How does the teacher provide opportunities for students to persist through challenges?</a:t>
            </a:r>
            <a:endParaRPr dirty="0"/>
          </a:p>
          <a:p>
            <a:pPr marL="457200" lvl="0" indent="-292100" algn="l" rtl="0">
              <a:spcBef>
                <a:spcPts val="0"/>
              </a:spcBef>
              <a:spcAft>
                <a:spcPts val="0"/>
              </a:spcAft>
              <a:buClr>
                <a:schemeClr val="dk1"/>
              </a:buClr>
              <a:buSzPts val="1000"/>
              <a:buFont typeface="Calibri"/>
              <a:buChar char="●"/>
            </a:pPr>
            <a:r>
              <a:rPr lang="en-US" dirty="0"/>
              <a:t>Were students able to successfully respond to the text-dependent questions and tasks with precision?</a:t>
            </a:r>
            <a:endParaRPr dirty="0"/>
          </a:p>
          <a:p>
            <a:pPr marL="457200" lvl="0" indent="-292100" algn="l" rtl="0">
              <a:spcBef>
                <a:spcPts val="0"/>
              </a:spcBef>
              <a:spcAft>
                <a:spcPts val="0"/>
              </a:spcAft>
              <a:buClr>
                <a:schemeClr val="dk1"/>
              </a:buClr>
              <a:buSzPts val="1000"/>
              <a:buFont typeface="Calibri"/>
              <a:buChar char="●"/>
            </a:pPr>
            <a:r>
              <a:rPr lang="en-US" dirty="0"/>
              <a:t>What strategies did the teacher utilize to encourage discourse between students? To what extent are students talking to one another about each other’s thinking?</a:t>
            </a:r>
            <a:endParaRPr dirty="0"/>
          </a:p>
          <a:p>
            <a:pPr marL="457200" lvl="0" indent="-292100" algn="l" rtl="0">
              <a:spcBef>
                <a:spcPts val="0"/>
              </a:spcBef>
              <a:spcAft>
                <a:spcPts val="0"/>
              </a:spcAft>
              <a:buClr>
                <a:schemeClr val="dk1"/>
              </a:buClr>
              <a:buSzPts val="1000"/>
              <a:buFont typeface="Calibri"/>
              <a:buChar char="●"/>
            </a:pPr>
            <a:r>
              <a:rPr lang="en-US" dirty="0"/>
              <a:t>How does the teacher evaluate student understanding and adjust the lesson accordingly?</a:t>
            </a:r>
            <a:endParaRPr b="1" dirty="0"/>
          </a:p>
          <a:p>
            <a:pPr marL="0" marR="0" lvl="0" indent="0" algn="l" rtl="0">
              <a:spcBef>
                <a:spcPts val="0"/>
              </a:spcBef>
              <a:spcAft>
                <a:spcPts val="0"/>
              </a:spcAft>
              <a:buClr>
                <a:schemeClr val="dk1"/>
              </a:buClr>
              <a:buSzPts val="300"/>
              <a:buFont typeface="Calibri"/>
              <a:buNone/>
            </a:pPr>
            <a:endParaRPr sz="1200" b="0" i="0" u="none" strike="noStrike" cap="none" dirty="0">
              <a:solidFill>
                <a:schemeClr val="dk1"/>
              </a:solidFill>
              <a:latin typeface="Calibri"/>
              <a:ea typeface="Calibri"/>
              <a:cs typeface="Calibri"/>
              <a:sym typeface="Calibri"/>
            </a:endParaRPr>
          </a:p>
        </p:txBody>
      </p:sp>
      <p:sp>
        <p:nvSpPr>
          <p:cNvPr id="379" name="Google Shape;379;p25: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26: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Big Idea: </a:t>
            </a:r>
            <a:r>
              <a:rPr lang="en-US" sz="1200" b="0" i="0" u="none" strike="noStrike" cap="none">
                <a:solidFill>
                  <a:schemeClr val="dk1"/>
                </a:solidFill>
                <a:latin typeface="Calibri"/>
                <a:ea typeface="Calibri"/>
                <a:cs typeface="Calibri"/>
                <a:sym typeface="Calibri"/>
              </a:rPr>
              <a:t>Core Action 3--Provide all students with opportunities to engage in the work of the lesson--is focused on productive engagement. Notice that these indicators include teacher action matched with student behavior. </a:t>
            </a:r>
            <a:endParaRPr/>
          </a:p>
          <a:p>
            <a:pPr marL="0" marR="0" lvl="0" indent="0" algn="l" rtl="0">
              <a:spcBef>
                <a:spcPts val="0"/>
              </a:spcBef>
              <a:spcAft>
                <a:spcPts val="0"/>
              </a:spcAft>
              <a:buClr>
                <a:schemeClr val="dk1"/>
              </a:buClr>
              <a:buSzPts val="300"/>
              <a:buFont typeface="Calibri"/>
              <a:buNone/>
            </a:pPr>
            <a:endParaRPr sz="1200" b="1" i="0" u="none" strike="noStrike" cap="none">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US" b="1"/>
              <a:t>Details: (for indicator 3C)</a:t>
            </a:r>
            <a:endParaRPr/>
          </a:p>
          <a:p>
            <a:pPr marL="0" lvl="0" indent="0" algn="l" rtl="0">
              <a:spcBef>
                <a:spcPts val="0"/>
              </a:spcBef>
              <a:spcAft>
                <a:spcPts val="0"/>
              </a:spcAft>
              <a:buClr>
                <a:schemeClr val="dk1"/>
              </a:buClr>
              <a:buSzPts val="1200"/>
              <a:buFont typeface="Calibri"/>
              <a:buNone/>
            </a:pPr>
            <a:r>
              <a:rPr lang="en-US"/>
              <a:t>Provide a few moments for participant to discuss what they see as the difference between A and C. (Students may be doing the work as stated in indicator A, but indicator C speaks to the quality of student responses and the teacher’s work to support them.  Work worth doing.)</a:t>
            </a:r>
            <a:endParaRPr>
              <a:solidFill>
                <a:srgbClr val="323F4F"/>
              </a:solidFill>
            </a:endParaRPr>
          </a:p>
          <a:p>
            <a:pPr marL="0" lvl="0" indent="0" algn="l" rtl="0">
              <a:spcBef>
                <a:spcPts val="0"/>
              </a:spcBef>
              <a:spcAft>
                <a:spcPts val="0"/>
              </a:spcAft>
              <a:buClr>
                <a:schemeClr val="dk1"/>
              </a:buClr>
              <a:buSzPts val="300"/>
              <a:buFont typeface="Calibri"/>
              <a:buNone/>
            </a:pPr>
            <a:endParaRPr b="1">
              <a:solidFill>
                <a:srgbClr val="323F4F"/>
              </a:solidFill>
            </a:endParaRPr>
          </a:p>
          <a:p>
            <a:pPr marL="0" lvl="0" indent="0" algn="l" rtl="0">
              <a:spcBef>
                <a:spcPts val="0"/>
              </a:spcBef>
              <a:spcAft>
                <a:spcPts val="0"/>
              </a:spcAft>
              <a:buClr>
                <a:schemeClr val="dk1"/>
              </a:buClr>
              <a:buSzPts val="1100"/>
              <a:buFont typeface="Arial"/>
              <a:buNone/>
            </a:pPr>
            <a:r>
              <a:rPr lang="en-US" b="1"/>
              <a:t>Details for Core Action 3 slides: (the indicators C-F continue on the next slide; the bullets below are the same notes for both slides)</a:t>
            </a:r>
            <a:endParaRPr/>
          </a:p>
          <a:p>
            <a:pPr marL="457200" lvl="0" indent="-292100" algn="l" rtl="0">
              <a:spcBef>
                <a:spcPts val="0"/>
              </a:spcBef>
              <a:spcAft>
                <a:spcPts val="0"/>
              </a:spcAft>
              <a:buClr>
                <a:schemeClr val="dk1"/>
              </a:buClr>
              <a:buSzPts val="1000"/>
              <a:buFont typeface="Calibri"/>
              <a:buChar char="●"/>
            </a:pPr>
            <a:r>
              <a:rPr lang="en-US"/>
              <a:t>Let’s consider what evidence for these indicators might look like. </a:t>
            </a:r>
            <a:endParaRPr/>
          </a:p>
          <a:p>
            <a:pPr marL="457200" lvl="0" indent="-292100" algn="l" rtl="0">
              <a:spcBef>
                <a:spcPts val="0"/>
              </a:spcBef>
              <a:spcAft>
                <a:spcPts val="0"/>
              </a:spcAft>
              <a:buClr>
                <a:schemeClr val="dk1"/>
              </a:buClr>
              <a:buSzPts val="1000"/>
              <a:buFont typeface="Calibri"/>
              <a:buChar char="●"/>
            </a:pPr>
            <a:r>
              <a:rPr lang="en-US"/>
              <a:t>Are the students doing the majority of the work of reading, writing, speaking or listening? </a:t>
            </a:r>
            <a:endParaRPr/>
          </a:p>
          <a:p>
            <a:pPr marL="457200" lvl="0" indent="-292100" algn="l" rtl="0">
              <a:spcBef>
                <a:spcPts val="0"/>
              </a:spcBef>
              <a:spcAft>
                <a:spcPts val="0"/>
              </a:spcAft>
              <a:buClr>
                <a:schemeClr val="dk1"/>
              </a:buClr>
              <a:buSzPts val="1000"/>
              <a:buFont typeface="Calibri"/>
              <a:buChar char="●"/>
            </a:pPr>
            <a:r>
              <a:rPr lang="en-US"/>
              <a:t>How does the teacher provide opportunities for students to persist through challenges?</a:t>
            </a:r>
            <a:endParaRPr/>
          </a:p>
          <a:p>
            <a:pPr marL="457200" lvl="0" indent="-292100" algn="l" rtl="0">
              <a:spcBef>
                <a:spcPts val="0"/>
              </a:spcBef>
              <a:spcAft>
                <a:spcPts val="0"/>
              </a:spcAft>
              <a:buClr>
                <a:schemeClr val="dk1"/>
              </a:buClr>
              <a:buSzPts val="1000"/>
              <a:buFont typeface="Calibri"/>
              <a:buChar char="●"/>
            </a:pPr>
            <a:r>
              <a:rPr lang="en-US"/>
              <a:t>Were students able to successfully respond to the text-dependent questions and tasks with precision?</a:t>
            </a:r>
            <a:endParaRPr/>
          </a:p>
          <a:p>
            <a:pPr marL="457200" lvl="0" indent="-292100" algn="l" rtl="0">
              <a:spcBef>
                <a:spcPts val="0"/>
              </a:spcBef>
              <a:spcAft>
                <a:spcPts val="0"/>
              </a:spcAft>
              <a:buClr>
                <a:schemeClr val="dk1"/>
              </a:buClr>
              <a:buSzPts val="1000"/>
              <a:buFont typeface="Calibri"/>
              <a:buChar char="●"/>
            </a:pPr>
            <a:r>
              <a:rPr lang="en-US"/>
              <a:t>What strategies did the teacher utilize to encourage discourse between students? To what extent are students talking to one another about each other’s thinking?</a:t>
            </a:r>
            <a:endParaRPr/>
          </a:p>
          <a:p>
            <a:pPr marL="457200" lvl="0" indent="-292100" algn="l" rtl="0">
              <a:spcBef>
                <a:spcPts val="0"/>
              </a:spcBef>
              <a:spcAft>
                <a:spcPts val="0"/>
              </a:spcAft>
              <a:buClr>
                <a:schemeClr val="dk1"/>
              </a:buClr>
              <a:buSzPts val="1000"/>
              <a:buFont typeface="Calibri"/>
              <a:buChar char="●"/>
            </a:pPr>
            <a:r>
              <a:rPr lang="en-US"/>
              <a:t>How does the teacher evaluate student understanding and adjust the lesson accordingly?</a:t>
            </a:r>
            <a:endParaRPr b="1"/>
          </a:p>
        </p:txBody>
      </p:sp>
      <p:sp>
        <p:nvSpPr>
          <p:cNvPr id="386" name="Google Shape;386;p26: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Big Idea: </a:t>
            </a:r>
            <a:r>
              <a:rPr lang="en-US" sz="1200" b="0" i="0" u="none" strike="noStrike" cap="none">
                <a:solidFill>
                  <a:schemeClr val="dk1"/>
                </a:solidFill>
                <a:latin typeface="Calibri"/>
                <a:ea typeface="Calibri"/>
                <a:cs typeface="Calibri"/>
                <a:sym typeface="Calibri"/>
              </a:rPr>
              <a:t>Core Action 3--Provide all students with opportunities to engage in the work of the lesson--is focused on productive engagement. Notice that these indicators include teacher action matched with student behavior. </a:t>
            </a:r>
            <a:endParaRPr/>
          </a:p>
          <a:p>
            <a:pPr marL="0" marR="0" lvl="0" indent="0" algn="l" rtl="0">
              <a:spcBef>
                <a:spcPts val="0"/>
              </a:spcBef>
              <a:spcAft>
                <a:spcPts val="0"/>
              </a:spcAft>
              <a:buClr>
                <a:schemeClr val="dk1"/>
              </a:buClr>
              <a:buSzPts val="300"/>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Details:</a:t>
            </a:r>
            <a:endParaRPr/>
          </a:p>
          <a:p>
            <a:pPr marL="457200" marR="0" lvl="0" indent="-3048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Here, each of the indicators includes scale ranking that allows an observer (or the teacher him/herself) to consider to what degree the indicator is observed during the lesson.</a:t>
            </a:r>
            <a:endParaRPr/>
          </a:p>
          <a:p>
            <a:pPr marL="457200" marR="0" lvl="0" indent="-3048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The scale is designed to allow for a progression, so a teacher can consider ways to improve.</a:t>
            </a:r>
            <a:endParaRPr/>
          </a:p>
          <a:p>
            <a:pPr marL="457200" marR="0" lvl="0" indent="-3048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Note that, in using a scale, it is our nature to want to be at the highest rank.  Because this is designed as a coaching tool and not an evaluation tool, the scale rankings should be focus for conversation, rather than a “good” or “bad” indicator.</a:t>
            </a:r>
            <a:endParaRPr/>
          </a:p>
          <a:p>
            <a:pPr marL="457200" marR="0" lvl="0" indent="-3048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As shown in a footnote in the IPG, not every indicator will be evident in all lessons that are taught and observed.  However, some or most of the indicators should be observable. In the case where an indicator is not observed in a lesson, it should be left blank. </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endParaRPr sz="1200" b="1" i="0" u="none" strike="noStrike" cap="none">
              <a:solidFill>
                <a:schemeClr val="dk1"/>
              </a:solidFill>
              <a:latin typeface="Calibri"/>
              <a:ea typeface="Calibri"/>
              <a:cs typeface="Calibri"/>
              <a:sym typeface="Calibri"/>
            </a:endParaRPr>
          </a:p>
        </p:txBody>
      </p:sp>
      <p:sp>
        <p:nvSpPr>
          <p:cNvPr id="393" name="Google Shape;393;p27: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2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
              <a:buFont typeface="Calibri"/>
              <a:buNone/>
            </a:pPr>
            <a:r>
              <a:rPr lang="en-US" sz="1200" b="1" i="0" u="none" strike="noStrike" cap="none">
                <a:solidFill>
                  <a:srgbClr val="000000"/>
                </a:solidFill>
                <a:latin typeface="Calibri"/>
                <a:ea typeface="Calibri"/>
                <a:cs typeface="Calibri"/>
                <a:sym typeface="Calibri"/>
              </a:rPr>
              <a:t>Big Idea: </a:t>
            </a:r>
            <a:r>
              <a:rPr lang="en-US" sz="1200" b="0" i="0" u="none" strike="noStrike" cap="none">
                <a:solidFill>
                  <a:srgbClr val="000000"/>
                </a:solidFill>
                <a:latin typeface="Calibri"/>
                <a:ea typeface="Calibri"/>
                <a:cs typeface="Calibri"/>
                <a:sym typeface="Calibri"/>
              </a:rPr>
              <a:t>Best Practices for Low Inference Notes</a:t>
            </a:r>
            <a:endParaRPr/>
          </a:p>
          <a:p>
            <a:pPr marL="0" marR="0" lvl="0" indent="0" algn="l" rtl="0">
              <a:lnSpc>
                <a:spcPct val="100000"/>
              </a:lnSpc>
              <a:spcBef>
                <a:spcPts val="0"/>
              </a:spcBef>
              <a:spcAft>
                <a:spcPts val="0"/>
              </a:spcAft>
              <a:buClr>
                <a:srgbClr val="000000"/>
              </a:buClr>
              <a:buSzPts val="300"/>
              <a:buFont typeface="Calibri"/>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
              <a:buFont typeface="Calibri"/>
              <a:buNone/>
            </a:pPr>
            <a:r>
              <a:rPr lang="en-US" sz="1200" b="1" i="0" u="none" strike="noStrike" cap="none">
                <a:solidFill>
                  <a:srgbClr val="000000"/>
                </a:solidFill>
                <a:latin typeface="Calibri"/>
                <a:ea typeface="Calibri"/>
                <a:cs typeface="Calibri"/>
                <a:sym typeface="Calibri"/>
              </a:rPr>
              <a:t>Details:</a:t>
            </a:r>
            <a:endParaRPr/>
          </a:p>
          <a:p>
            <a:pPr marL="457200" marR="0" lvl="0" indent="-228600" algn="l" rtl="0">
              <a:lnSpc>
                <a:spcPct val="100000"/>
              </a:lnSpc>
              <a:spcBef>
                <a:spcPts val="0"/>
              </a:spcBef>
              <a:spcAft>
                <a:spcPts val="0"/>
              </a:spcAft>
              <a:buClr>
                <a:srgbClr val="000000"/>
              </a:buClr>
              <a:buSzPts val="1200"/>
              <a:buFont typeface="Calibri"/>
              <a:buChar char="●"/>
            </a:pPr>
            <a:r>
              <a:rPr lang="en-US" sz="1200" b="0" i="0" u="none" strike="noStrike" cap="none">
                <a:solidFill>
                  <a:srgbClr val="000000"/>
                </a:solidFill>
                <a:latin typeface="Calibri"/>
                <a:ea typeface="Calibri"/>
                <a:cs typeface="Calibri"/>
                <a:sym typeface="Calibri"/>
              </a:rPr>
              <a:t>Capturing high-quality notes during the observation is the first step in ensuring that ratings are accurate and feedback aligns to areas of improvement. Low-inference note-taking is a skill, not knowledge; it comes with practice. When taking low-inference notes, the observer describes what is taking place without drawing conclusions or making judgments about what he or she observes.  </a:t>
            </a:r>
            <a:endParaRPr/>
          </a:p>
          <a:p>
            <a:pPr marL="457200" marR="0" lvl="0" indent="-228600" algn="l" rtl="0">
              <a:lnSpc>
                <a:spcPct val="100000"/>
              </a:lnSpc>
              <a:spcBef>
                <a:spcPts val="0"/>
              </a:spcBef>
              <a:spcAft>
                <a:spcPts val="0"/>
              </a:spcAft>
              <a:buClr>
                <a:srgbClr val="000000"/>
              </a:buClr>
              <a:buSzPts val="1200"/>
              <a:buFont typeface="Calibri"/>
              <a:buChar char="●"/>
            </a:pPr>
            <a:r>
              <a:rPr lang="en-US" sz="1200" b="0" i="0" u="none" strike="noStrike" cap="none">
                <a:solidFill>
                  <a:srgbClr val="000000"/>
                </a:solidFill>
                <a:latin typeface="Calibri"/>
                <a:ea typeface="Calibri"/>
                <a:cs typeface="Calibri"/>
                <a:sym typeface="Calibri"/>
              </a:rPr>
              <a:t>The resource, </a:t>
            </a:r>
            <a:r>
              <a:rPr lang="en-US" sz="1200" b="1" i="0" u="none" strike="noStrike" cap="none">
                <a:solidFill>
                  <a:schemeClr val="accent5"/>
                </a:solidFill>
                <a:latin typeface="Calibri"/>
                <a:ea typeface="Calibri"/>
                <a:cs typeface="Calibri"/>
                <a:sym typeface="Calibri"/>
              </a:rPr>
              <a:t>The Observation and Feedback Cycle: Best Practices for Low Inference Notes </a:t>
            </a:r>
            <a:r>
              <a:rPr lang="en-US" sz="1200" b="0" i="0" u="none" strike="noStrike" cap="none">
                <a:solidFill>
                  <a:srgbClr val="000000"/>
                </a:solidFill>
                <a:latin typeface="Calibri"/>
                <a:ea typeface="Calibri"/>
                <a:cs typeface="Calibri"/>
                <a:sym typeface="Calibri"/>
              </a:rPr>
              <a:t>(https://www.weteachnyc.org/media2016/filer_public/2a/d3/2ad3839f-eeae-42ba-8249-614b33136717/best_practices_for_low_inference_notes.pdf), is provided to build knowledge and capacity for this important skill.  </a:t>
            </a:r>
            <a:endParaRPr/>
          </a:p>
          <a:p>
            <a:pPr marL="457200" marR="0" lvl="0" indent="-228600" algn="l" rtl="0">
              <a:lnSpc>
                <a:spcPct val="100000"/>
              </a:lnSpc>
              <a:spcBef>
                <a:spcPts val="0"/>
              </a:spcBef>
              <a:spcAft>
                <a:spcPts val="0"/>
              </a:spcAft>
              <a:buClr>
                <a:srgbClr val="000000"/>
              </a:buClr>
              <a:buSzPts val="1200"/>
              <a:buFont typeface="Calibri"/>
              <a:buChar char="●"/>
            </a:pPr>
            <a:r>
              <a:rPr lang="en-US" sz="1200" b="0" i="0" u="none" strike="noStrike" cap="none">
                <a:solidFill>
                  <a:srgbClr val="000000"/>
                </a:solidFill>
                <a:latin typeface="Calibri"/>
                <a:ea typeface="Calibri"/>
                <a:cs typeface="Calibri"/>
                <a:sym typeface="Calibri"/>
              </a:rPr>
              <a:t>Low-inference notes will provide an objective evidence base for reviewing and discussing the lesson throughout the Toolkit.  </a:t>
            </a:r>
            <a:endParaRPr/>
          </a:p>
          <a:p>
            <a:pPr marL="457200" marR="0" lvl="0" indent="-228600" algn="l" rtl="0">
              <a:lnSpc>
                <a:spcPct val="100000"/>
              </a:lnSpc>
              <a:spcBef>
                <a:spcPts val="0"/>
              </a:spcBef>
              <a:spcAft>
                <a:spcPts val="0"/>
              </a:spcAft>
              <a:buClr>
                <a:srgbClr val="000000"/>
              </a:buClr>
              <a:buSzPts val="1200"/>
              <a:buFont typeface="Calibri"/>
              <a:buChar char="●"/>
            </a:pPr>
            <a:r>
              <a:rPr lang="en-US" sz="1200" b="0" i="0" u="none" strike="noStrike" cap="none">
                <a:solidFill>
                  <a:srgbClr val="000000"/>
                </a:solidFill>
                <a:latin typeface="Calibri"/>
                <a:ea typeface="Calibri"/>
                <a:cs typeface="Calibri"/>
                <a:sym typeface="Calibri"/>
              </a:rPr>
              <a:t>Encourage participants to collect low-inference notes as often as possible.</a:t>
            </a:r>
            <a:r>
              <a:rPr lang="en-US" sz="1200" b="0" i="0" u="none" strike="noStrike" cap="none">
                <a:solidFill>
                  <a:schemeClr val="dk1"/>
                </a:solidFill>
                <a:latin typeface="Calibri"/>
                <a:ea typeface="Calibri"/>
                <a:cs typeface="Calibri"/>
                <a:sym typeface="Calibri"/>
              </a:rPr>
              <a:t>  Remind participants to assume the role of researcher rather than evaluator and of coach rather than supervisor. The intent is not to pass judgment, but to highlight effective practices and to create a way to identify improvements needed and share best practices.</a:t>
            </a:r>
            <a:endParaRPr/>
          </a:p>
          <a:p>
            <a:pPr marL="0" marR="0" lvl="0" indent="0" algn="l" rtl="0">
              <a:lnSpc>
                <a:spcPct val="100000"/>
              </a:lnSpc>
              <a:spcBef>
                <a:spcPts val="0"/>
              </a:spcBef>
              <a:spcAft>
                <a:spcPts val="0"/>
              </a:spcAft>
              <a:buClr>
                <a:srgbClr val="000000"/>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
              <a:buFont typeface="Calibri"/>
              <a:buNone/>
            </a:pPr>
            <a:r>
              <a:rPr lang="en-US" sz="1200" b="0" i="0" u="none" strike="noStrike" cap="none">
                <a:solidFill>
                  <a:srgbClr val="000000"/>
                </a:solidFill>
                <a:latin typeface="Calibri"/>
                <a:ea typeface="Calibri"/>
                <a:cs typeface="Calibri"/>
                <a:sym typeface="Calibri"/>
              </a:rPr>
              <a:t>If necessary:</a:t>
            </a:r>
            <a:endParaRPr/>
          </a:p>
          <a:p>
            <a:pPr marL="457200" marR="0" lvl="0" indent="-292100" algn="l" rtl="0">
              <a:lnSpc>
                <a:spcPct val="100000"/>
              </a:lnSpc>
              <a:spcBef>
                <a:spcPts val="0"/>
              </a:spcBef>
              <a:spcAft>
                <a:spcPts val="0"/>
              </a:spcAft>
              <a:buClr>
                <a:schemeClr val="dk1"/>
              </a:buClr>
              <a:buSzPts val="1000"/>
              <a:buFont typeface="Calibri"/>
              <a:buChar char="●"/>
            </a:pPr>
            <a:r>
              <a:rPr lang="en-US" sz="1200" b="0" i="0" u="none" strike="noStrike" cap="none">
                <a:solidFill>
                  <a:schemeClr val="dk1"/>
                </a:solidFill>
                <a:latin typeface="Calibri"/>
                <a:ea typeface="Calibri"/>
                <a:cs typeface="Calibri"/>
                <a:sym typeface="Calibri"/>
              </a:rPr>
              <a:t>Distribute the handout: </a:t>
            </a:r>
            <a:r>
              <a:rPr lang="en-US" sz="1200" b="1" i="0" u="none" strike="noStrike" cap="none">
                <a:solidFill>
                  <a:schemeClr val="dk1"/>
                </a:solidFill>
                <a:latin typeface="Calibri"/>
                <a:ea typeface="Calibri"/>
                <a:cs typeface="Calibri"/>
                <a:sym typeface="Calibri"/>
              </a:rPr>
              <a:t>The Observation and Feedback Cycle: Best Practices for Low Inference Notes </a:t>
            </a:r>
            <a:endParaRPr sz="1200" b="1" i="0" u="none" strike="noStrike" cap="none">
              <a:solidFill>
                <a:schemeClr val="dk1"/>
              </a:solidFill>
              <a:latin typeface="Calibri"/>
              <a:ea typeface="Calibri"/>
              <a:cs typeface="Calibri"/>
              <a:sym typeface="Calibri"/>
            </a:endParaRPr>
          </a:p>
          <a:p>
            <a:pPr marL="457200" marR="0" lvl="0" indent="-292100" algn="l" rtl="0">
              <a:lnSpc>
                <a:spcPct val="100000"/>
              </a:lnSpc>
              <a:spcBef>
                <a:spcPts val="0"/>
              </a:spcBef>
              <a:spcAft>
                <a:spcPts val="0"/>
              </a:spcAft>
              <a:buClr>
                <a:srgbClr val="000000"/>
              </a:buClr>
              <a:buSzPts val="1000"/>
              <a:buFont typeface="Calibri"/>
              <a:buChar char="●"/>
            </a:pPr>
            <a:r>
              <a:rPr lang="en-US" sz="1200" b="0" i="0" u="none" strike="noStrike" cap="none">
                <a:solidFill>
                  <a:srgbClr val="000000"/>
                </a:solidFill>
                <a:latin typeface="Calibri"/>
                <a:ea typeface="Calibri"/>
                <a:cs typeface="Calibri"/>
                <a:sym typeface="Calibri"/>
              </a:rPr>
              <a:t>Discuss questions or comments based on the guidance provided.</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406" name="Google Shape;406;p28: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29: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dirty="0">
                <a:solidFill>
                  <a:schemeClr val="dk1"/>
                </a:solidFill>
                <a:latin typeface="Calibri"/>
                <a:ea typeface="Calibri"/>
                <a:cs typeface="Calibri"/>
                <a:sym typeface="Calibri"/>
              </a:rPr>
              <a:t>Big Idea: </a:t>
            </a:r>
            <a:r>
              <a:rPr lang="en-US" sz="1200" b="0" i="0" u="none" strike="noStrike" cap="none" dirty="0">
                <a:solidFill>
                  <a:schemeClr val="dk1"/>
                </a:solidFill>
                <a:latin typeface="Calibri"/>
                <a:ea typeface="Calibri"/>
                <a:cs typeface="Calibri"/>
                <a:sym typeface="Calibri"/>
              </a:rPr>
              <a:t>Now that we’ve worked through all of the Core Actions, we’ll practice putting it all together and using the guide using a tool to focus conversations.</a:t>
            </a:r>
            <a:endParaRPr dirty="0"/>
          </a:p>
          <a:p>
            <a:pPr marL="0" marR="0" lvl="0" indent="0" algn="l" rtl="0">
              <a:spcBef>
                <a:spcPts val="0"/>
              </a:spcBef>
              <a:spcAft>
                <a:spcPts val="0"/>
              </a:spcAft>
              <a:buClr>
                <a:schemeClr val="dk1"/>
              </a:buClr>
              <a:buSzPts val="3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dirty="0">
                <a:solidFill>
                  <a:schemeClr val="dk1"/>
                </a:solidFill>
                <a:latin typeface="Calibri"/>
                <a:ea typeface="Calibri"/>
                <a:cs typeface="Calibri"/>
                <a:sym typeface="Calibri"/>
              </a:rPr>
              <a:t>Details:</a:t>
            </a:r>
            <a:endParaRPr dirty="0"/>
          </a:p>
          <a:p>
            <a:pPr marL="457200" marR="0" lvl="0" indent="-292100" algn="l" rtl="0">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Watch the lesson video (approximately 30 minutes run time for the edited video); collect and record low-inference notes. Assume positive intentions of the teacher and that he/she does what he/she thinks is in the best interest of his/her students.  If you question what they’re doing, think about why someone might be think it’s the right thing to do.  Be open and curious about what you see!</a:t>
            </a:r>
            <a:endParaRPr sz="1200" b="0" i="0" u="none" strike="noStrike" cap="none" dirty="0">
              <a:solidFill>
                <a:schemeClr val="dk1"/>
              </a:solidFill>
              <a:latin typeface="Calibri"/>
              <a:ea typeface="Calibri"/>
              <a:cs typeface="Calibri"/>
              <a:sym typeface="Calibri"/>
            </a:endParaRPr>
          </a:p>
          <a:p>
            <a:pPr marL="457200" marR="0" lvl="0" indent="-292100" algn="l" rtl="0">
              <a:lnSpc>
                <a:spcPct val="100000"/>
              </a:lnSpc>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Remind participants to pay close attention to teacher-student interactions during the lesson: What does the teacher say and do? How are students engaged in the lesson and how does the teacher encourage that engagement? How are students demonstrating their understanding, their strategies for answering questions or completing tasks? If necessary, suggest that participants use a simple t-chart to track what teacher says/does on one side and what students say/do on the other.</a:t>
            </a:r>
            <a:endParaRPr sz="1200" b="0" i="0" u="none" strike="noStrike" cap="none" dirty="0">
              <a:solidFill>
                <a:schemeClr val="dk1"/>
              </a:solidFill>
              <a:latin typeface="Calibri"/>
              <a:ea typeface="Calibri"/>
              <a:cs typeface="Calibri"/>
              <a:sym typeface="Calibri"/>
            </a:endParaRPr>
          </a:p>
          <a:p>
            <a:pPr marL="457200" marR="0" lvl="0" indent="-292100" algn="l" rtl="0">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It may be challenging for participants to keep track of everything teachers and students are saying a doing while watching the video.  If necessary:</a:t>
            </a:r>
            <a:endParaRPr dirty="0"/>
          </a:p>
          <a:p>
            <a:pPr marL="914400" marR="0" lvl="1" indent="-292100" algn="l" rtl="0">
              <a:spcBef>
                <a:spcPts val="0"/>
              </a:spcBef>
              <a:spcAft>
                <a:spcPts val="0"/>
              </a:spcAft>
              <a:buClr>
                <a:schemeClr val="dk1"/>
              </a:buClr>
              <a:buSzPts val="1000"/>
              <a:buFont typeface="Courier New"/>
              <a:buChar char="o"/>
            </a:pPr>
            <a:r>
              <a:rPr lang="en-US" sz="1200" b="0" i="0" u="none" strike="noStrike" cap="none" dirty="0">
                <a:solidFill>
                  <a:schemeClr val="dk1"/>
                </a:solidFill>
                <a:latin typeface="Calibri"/>
                <a:ea typeface="Calibri"/>
                <a:cs typeface="Calibri"/>
                <a:sym typeface="Calibri"/>
              </a:rPr>
              <a:t>Facilitators may want to have participants watch the video once before the session (as pre-work) without taking notes.  Similar to the “first read” of a text, watching the video will simply provide participants with the gist of the lesson before focusing on collecting low-inference notes and/or engaging with the IPG.</a:t>
            </a:r>
            <a:endParaRPr dirty="0"/>
          </a:p>
          <a:p>
            <a:pPr marL="914400" marR="0" lvl="1" indent="-292100" algn="l" rtl="0">
              <a:spcBef>
                <a:spcPts val="0"/>
              </a:spcBef>
              <a:spcAft>
                <a:spcPts val="0"/>
              </a:spcAft>
              <a:buClr>
                <a:schemeClr val="dk1"/>
              </a:buClr>
              <a:buSzPts val="1000"/>
              <a:buFont typeface="Courier New"/>
              <a:buChar char="o"/>
            </a:pPr>
            <a:r>
              <a:rPr lang="en-US" sz="1200" b="0" i="0" u="none" strike="noStrike" cap="none" dirty="0">
                <a:solidFill>
                  <a:schemeClr val="dk1"/>
                </a:solidFill>
                <a:latin typeface="Calibri"/>
                <a:ea typeface="Calibri"/>
                <a:cs typeface="Calibri"/>
                <a:sym typeface="Calibri"/>
              </a:rPr>
              <a:t>Important note:  Be sure that participants track every question asked or task explained throughout the lesson.  This is will be important evidence to consider for Core Action 2.</a:t>
            </a:r>
            <a:endParaRPr dirty="0"/>
          </a:p>
          <a:p>
            <a:pPr marL="457200" marR="0" lvl="0" indent="-292100" algn="l" rtl="0">
              <a:lnSpc>
                <a:spcPct val="100000"/>
              </a:lnSpc>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Participants should not yet be concerned with putting their notes into the evidence sections in the IPG. They should just capture notes and will have the opportunity to apply notes to the indicators for the IPG immediately after watching the video. </a:t>
            </a:r>
            <a:endParaRPr dirty="0"/>
          </a:p>
          <a:p>
            <a:pPr marL="457200" marR="0" lvl="0" indent="-292100" algn="l" rtl="0">
              <a:lnSpc>
                <a:spcPct val="100000"/>
              </a:lnSpc>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Participant may also note open questions or wonderings they may have as they watch the lesson.</a:t>
            </a:r>
          </a:p>
          <a:p>
            <a:pPr marL="165100" marR="0" lvl="0" indent="0" algn="l" rtl="0">
              <a:lnSpc>
                <a:spcPct val="100000"/>
              </a:lnSpc>
              <a:spcBef>
                <a:spcPts val="0"/>
              </a:spcBef>
              <a:spcAft>
                <a:spcPts val="0"/>
              </a:spcAft>
              <a:buClr>
                <a:schemeClr val="dk1"/>
              </a:buClr>
              <a:buSzPts val="1000"/>
              <a:buFont typeface="Calibri"/>
              <a:buNone/>
            </a:pPr>
            <a:endParaRPr lang="en-US" sz="1200" b="0" i="0" u="none" strike="noStrike" cap="none" dirty="0">
              <a:solidFill>
                <a:schemeClr val="dk1"/>
              </a:solidFill>
              <a:latin typeface="Calibri"/>
              <a:cs typeface="Calibri"/>
              <a:sym typeface="Calibri"/>
            </a:endParaRPr>
          </a:p>
          <a:p>
            <a:pPr marL="165100" marR="0" lvl="0" indent="0" algn="l" rtl="0">
              <a:lnSpc>
                <a:spcPct val="100000"/>
              </a:lnSpc>
              <a:spcBef>
                <a:spcPts val="0"/>
              </a:spcBef>
              <a:spcAft>
                <a:spcPts val="0"/>
              </a:spcAft>
              <a:buClr>
                <a:schemeClr val="dk1"/>
              </a:buClr>
              <a:buSzPts val="1000"/>
              <a:buFont typeface="Calibri"/>
              <a:buNone/>
            </a:pPr>
            <a:r>
              <a:rPr lang="en-US" sz="1200" b="1" i="0" u="none" strike="noStrike" cap="none" dirty="0">
                <a:solidFill>
                  <a:schemeClr val="dk1"/>
                </a:solidFill>
                <a:latin typeface="Calibri"/>
                <a:cs typeface="Calibri"/>
                <a:sym typeface="Calibri"/>
              </a:rPr>
              <a:t>Links</a:t>
            </a:r>
            <a:r>
              <a:rPr lang="en-US" sz="1200" b="0" i="0" u="none" strike="noStrike" cap="none" dirty="0">
                <a:solidFill>
                  <a:schemeClr val="dk1"/>
                </a:solidFill>
                <a:latin typeface="Calibri"/>
                <a:cs typeface="Calibri"/>
                <a:sym typeface="Calibri"/>
              </a:rPr>
              <a:t>:</a:t>
            </a:r>
            <a:endParaRPr dirty="0"/>
          </a:p>
          <a:p>
            <a:pPr marL="171450" marR="0" lvl="0" indent="-171450" algn="l" rtl="0">
              <a:spcBef>
                <a:spcPts val="0"/>
              </a:spcBef>
              <a:spcAft>
                <a:spcPts val="0"/>
              </a:spcAft>
              <a:buClr>
                <a:schemeClr val="dk1"/>
              </a:buClr>
              <a:buSzPts val="3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Grade 5: Text-Based Disagreement During Discussion: link to video (</a:t>
            </a:r>
            <a:r>
              <a:rPr lang="en-US" dirty="0">
                <a:hlinkClick r:id="rId3"/>
              </a:rPr>
              <a:t>https://vimeo.com/197893087</a:t>
            </a:r>
            <a:r>
              <a:rPr lang="en-US" dirty="0"/>
              <a:t>)</a:t>
            </a:r>
            <a:r>
              <a:rPr lang="en-US" sz="1200" b="0" i="0" u="none" strike="noStrike" cap="none" dirty="0">
                <a:solidFill>
                  <a:schemeClr val="dk1"/>
                </a:solidFill>
                <a:latin typeface="Calibri"/>
                <a:ea typeface="Calibri"/>
                <a:cs typeface="Calibri"/>
                <a:sym typeface="Calibri"/>
              </a:rPr>
              <a:t> &amp; link to transcript (</a:t>
            </a:r>
            <a:r>
              <a:rPr lang="en-US" dirty="0">
                <a:hlinkClick r:id="rId4"/>
              </a:rPr>
              <a:t>https://achievethecore.org/content/upload/Text-Based%20Disagreement%20During%20Discussion%20(Grade%205).pdf</a:t>
            </a:r>
            <a:r>
              <a:rPr lang="en-US" dirty="0"/>
              <a:t>)</a:t>
            </a:r>
            <a:endParaRPr lang="en-US" sz="1200" b="0" i="0" u="none" strike="noStrike" cap="none" dirty="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3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Grade 7: </a:t>
            </a:r>
            <a:r>
              <a:rPr lang="en-US" sz="1200" b="0" i="0" u="none" strike="noStrike" cap="none">
                <a:solidFill>
                  <a:schemeClr val="dk1"/>
                </a:solidFill>
                <a:latin typeface="Calibri"/>
                <a:ea typeface="Calibri"/>
                <a:cs typeface="Calibri"/>
                <a:sym typeface="Calibri"/>
              </a:rPr>
              <a:t>Using Complex </a:t>
            </a:r>
            <a:r>
              <a:rPr lang="en-US" sz="1200" b="0" i="0" u="none" strike="noStrike" cap="none" dirty="0">
                <a:solidFill>
                  <a:schemeClr val="dk1"/>
                </a:solidFill>
                <a:latin typeface="Calibri"/>
                <a:ea typeface="Calibri"/>
                <a:cs typeface="Calibri"/>
                <a:sym typeface="Calibri"/>
              </a:rPr>
              <a:t>Text to Build Content Knowledge: link to video(</a:t>
            </a:r>
            <a:r>
              <a:rPr lang="en-US" dirty="0">
                <a:hlinkClick r:id="rId5"/>
              </a:rPr>
              <a:t>https://vimeo.com/227751562</a:t>
            </a:r>
            <a:r>
              <a:rPr lang="en-US" dirty="0"/>
              <a:t>)</a:t>
            </a:r>
            <a:r>
              <a:rPr lang="en-US" sz="1200" b="0" i="0" u="none" strike="noStrike" cap="none" dirty="0">
                <a:solidFill>
                  <a:schemeClr val="dk1"/>
                </a:solidFill>
                <a:latin typeface="Calibri"/>
                <a:ea typeface="Calibri"/>
                <a:cs typeface="Calibri"/>
                <a:sym typeface="Calibri"/>
              </a:rPr>
              <a:t> &amp; link to transcript (</a:t>
            </a:r>
            <a:r>
              <a:rPr lang="en-US" dirty="0">
                <a:hlinkClick r:id="rId6"/>
              </a:rPr>
              <a:t>https://achievethecore.org/content/upload/Using%20Complex%20Text%20to%20Build%20Content%20Knowledge%20-%20Abbreviated%20Video.pdf</a:t>
            </a:r>
            <a:r>
              <a:rPr lang="en-US" dirty="0"/>
              <a:t>)</a:t>
            </a:r>
            <a:endParaRPr sz="1200" b="0" i="0" u="none" strike="noStrike" cap="none" dirty="0">
              <a:solidFill>
                <a:schemeClr val="dk1"/>
              </a:solidFill>
              <a:latin typeface="Calibri"/>
              <a:ea typeface="Calibri"/>
              <a:cs typeface="Calibri"/>
              <a:sym typeface="Calibri"/>
            </a:endParaRPr>
          </a:p>
        </p:txBody>
      </p:sp>
      <p:sp>
        <p:nvSpPr>
          <p:cNvPr id="416" name="Google Shape;416;p29: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3: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100"/>
              <a:buFont typeface="Arial"/>
              <a:buNone/>
            </a:pPr>
            <a:r>
              <a:rPr lang="en-US" sz="1200" b="1" i="0" u="none" strike="noStrike" cap="none">
                <a:solidFill>
                  <a:schemeClr val="dk1"/>
                </a:solidFill>
                <a:latin typeface="Calibri"/>
                <a:ea typeface="Calibri"/>
                <a:cs typeface="Calibri"/>
                <a:sym typeface="Calibri"/>
              </a:rPr>
              <a:t>Big Idea: </a:t>
            </a:r>
            <a:r>
              <a:rPr lang="en-US" sz="1200" b="0" i="0" u="none" strike="noStrike" cap="none">
                <a:solidFill>
                  <a:schemeClr val="dk1"/>
                </a:solidFill>
                <a:latin typeface="Calibri"/>
                <a:ea typeface="Calibri"/>
                <a:cs typeface="Calibri"/>
                <a:sym typeface="Calibri"/>
              </a:rPr>
              <a:t>The purpose of the slide is to share the goals for the day.  </a:t>
            </a:r>
            <a:endParaRPr/>
          </a:p>
          <a:p>
            <a:pPr marL="0" marR="0" lvl="0" indent="0" algn="l" rtl="0">
              <a:spcBef>
                <a:spcPts val="0"/>
              </a:spcBef>
              <a:spcAft>
                <a:spcPts val="0"/>
              </a:spcAft>
              <a:buClr>
                <a:srgbClr val="000000"/>
              </a:buClr>
              <a:buSzPts val="1100"/>
              <a:buFont typeface="Arial"/>
              <a:buNone/>
            </a:pPr>
            <a:r>
              <a:rPr lang="en-US" sz="1200" b="0" i="1" u="none" strike="noStrike" cap="none">
                <a:solidFill>
                  <a:schemeClr val="dk1"/>
                </a:solidFill>
                <a:latin typeface="Calibri"/>
                <a:ea typeface="Calibri"/>
                <a:cs typeface="Calibri"/>
                <a:sym typeface="Calibri"/>
              </a:rPr>
              <a:t>Facilitators may want to adjust the goals, based on the format and audience.</a:t>
            </a:r>
            <a:endParaRPr/>
          </a:p>
          <a:p>
            <a:pPr marL="0" marR="0" lvl="0" indent="0" algn="l" rtl="0">
              <a:spcBef>
                <a:spcPts val="0"/>
              </a:spcBef>
              <a:spcAft>
                <a:spcPts val="0"/>
              </a:spcAft>
              <a:buClr>
                <a:srgbClr val="000000"/>
              </a:buClr>
              <a:buSzPts val="1100"/>
              <a:buFont typeface="Arial"/>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100"/>
              <a:buFont typeface="Arial"/>
              <a:buNone/>
            </a:pPr>
            <a:r>
              <a:rPr lang="en-US" sz="1200" b="1" i="0" u="none" strike="noStrike" cap="none">
                <a:solidFill>
                  <a:schemeClr val="dk1"/>
                </a:solidFill>
                <a:latin typeface="Calibri"/>
                <a:ea typeface="Calibri"/>
                <a:cs typeface="Calibri"/>
                <a:sym typeface="Calibri"/>
              </a:rPr>
              <a:t>Details</a:t>
            </a:r>
            <a:r>
              <a:rPr lang="en-US" sz="1200" b="0" i="0" u="none" strike="noStrike" cap="none">
                <a:solidFill>
                  <a:schemeClr val="dk1"/>
                </a:solidFill>
                <a:latin typeface="Calibri"/>
                <a:ea typeface="Calibri"/>
                <a:cs typeface="Calibri"/>
                <a:sym typeface="Calibri"/>
              </a:rPr>
              <a:t>:</a:t>
            </a:r>
            <a:endParaRPr/>
          </a:p>
          <a:p>
            <a:pPr marL="465886" marR="0" lvl="0" indent="-300786" algn="l" rtl="0">
              <a:spcBef>
                <a:spcPts val="0"/>
              </a:spcBef>
              <a:spcAft>
                <a:spcPts val="0"/>
              </a:spcAft>
              <a:buClr>
                <a:schemeClr val="dk1"/>
              </a:buClr>
              <a:buSzPts val="1000"/>
              <a:buFont typeface="Calibri"/>
              <a:buChar char="●"/>
            </a:pPr>
            <a:r>
              <a:rPr lang="en-US" sz="1200" b="0" i="0" u="none" strike="noStrike" cap="none">
                <a:solidFill>
                  <a:schemeClr val="dk1"/>
                </a:solidFill>
                <a:latin typeface="Calibri"/>
                <a:ea typeface="Calibri"/>
                <a:cs typeface="Calibri"/>
                <a:sym typeface="Calibri"/>
              </a:rPr>
              <a:t>Effective teaching and learning aligned with CCR standards occur when there is a direct relationship among instructional goals, instructional resources, classroom activities, and the standards. </a:t>
            </a:r>
            <a:endParaRPr/>
          </a:p>
        </p:txBody>
      </p:sp>
      <p:sp>
        <p:nvSpPr>
          <p:cNvPr id="208" name="Google Shape;208;p3: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30: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dirty="0">
                <a:solidFill>
                  <a:srgbClr val="000000"/>
                </a:solidFill>
                <a:latin typeface="Calibri"/>
                <a:ea typeface="Calibri"/>
                <a:cs typeface="Calibri"/>
                <a:sym typeface="Calibri"/>
              </a:rPr>
              <a:t>Big Idea:  </a:t>
            </a:r>
            <a:r>
              <a:rPr lang="en-US" sz="1200" b="0" i="0" u="none" strike="noStrike" cap="none" dirty="0">
                <a:solidFill>
                  <a:srgbClr val="000000"/>
                </a:solidFill>
                <a:latin typeface="Calibri"/>
                <a:ea typeface="Calibri"/>
                <a:cs typeface="Calibri"/>
                <a:sym typeface="Calibri"/>
              </a:rPr>
              <a:t>Complete and discuss evidence for the indicators of the IPG.  </a:t>
            </a:r>
            <a:r>
              <a:rPr lang="en-US" sz="1200" b="0" i="0" u="none" strike="noStrike" cap="none" dirty="0">
                <a:solidFill>
                  <a:schemeClr val="dk1"/>
                </a:solidFill>
                <a:latin typeface="Calibri"/>
                <a:ea typeface="Calibri"/>
                <a:cs typeface="Calibri"/>
                <a:sym typeface="Calibri"/>
              </a:rPr>
              <a:t>Create consensus on </a:t>
            </a:r>
            <a:r>
              <a:rPr lang="en-US" sz="1200" b="1" i="0" u="none" strike="noStrike" cap="none" dirty="0">
                <a:solidFill>
                  <a:schemeClr val="dk1"/>
                </a:solidFill>
                <a:latin typeface="Calibri"/>
                <a:ea typeface="Calibri"/>
                <a:cs typeface="Calibri"/>
                <a:sym typeface="Calibri"/>
              </a:rPr>
              <a:t>evidence </a:t>
            </a:r>
            <a:r>
              <a:rPr lang="en-US" sz="1200" b="0" i="0" u="none" strike="noStrike" cap="none" dirty="0">
                <a:solidFill>
                  <a:schemeClr val="dk1"/>
                </a:solidFill>
                <a:latin typeface="Calibri"/>
                <a:ea typeface="Calibri"/>
                <a:cs typeface="Calibri"/>
                <a:sym typeface="Calibri"/>
              </a:rPr>
              <a:t>for each indicator and the strengths and weaknesses of the lesson (Note: the purpose of this activity is not to come to consensus on the rating for each indicator)</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endParaRPr sz="1200" b="1" i="0" u="none" strike="noStrike" cap="none" dirty="0">
              <a:solidFill>
                <a:srgbClr val="000000"/>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dirty="0">
                <a:solidFill>
                  <a:srgbClr val="000000"/>
                </a:solidFill>
                <a:latin typeface="Calibri"/>
                <a:ea typeface="Calibri"/>
                <a:cs typeface="Calibri"/>
                <a:sym typeface="Calibri"/>
              </a:rPr>
              <a:t>Details:</a:t>
            </a:r>
            <a:endParaRPr dirty="0"/>
          </a:p>
          <a:p>
            <a:pPr marL="457200" marR="0" lvl="0" indent="-292100" algn="l" rtl="0">
              <a:spcBef>
                <a:spcPts val="0"/>
              </a:spcBef>
              <a:spcAft>
                <a:spcPts val="0"/>
              </a:spcAft>
              <a:buClr>
                <a:srgbClr val="000000"/>
              </a:buClr>
              <a:buSzPts val="1000"/>
              <a:buFont typeface="Calibri"/>
              <a:buChar char="●"/>
            </a:pPr>
            <a:r>
              <a:rPr lang="en-US" sz="1200" b="0" i="0" u="none" strike="noStrike" cap="none" dirty="0">
                <a:solidFill>
                  <a:srgbClr val="000000"/>
                </a:solidFill>
                <a:latin typeface="Calibri"/>
                <a:ea typeface="Calibri"/>
                <a:cs typeface="Calibri"/>
                <a:sym typeface="Calibri"/>
              </a:rPr>
              <a:t>Complete the IPG Coaching Tool by providing observational evidence for the appropriate indicators.  It is not recommended that participants give ratings for each indicator so that the discussion can focus on identifying evidence that aligns to each indicator.</a:t>
            </a:r>
            <a:endParaRPr dirty="0"/>
          </a:p>
          <a:p>
            <a:pPr marL="457200" marR="0" lvl="0" indent="-292100" algn="l" rtl="0">
              <a:lnSpc>
                <a:spcPct val="100000"/>
              </a:lnSpc>
              <a:spcBef>
                <a:spcPts val="0"/>
              </a:spcBef>
              <a:spcAft>
                <a:spcPts val="0"/>
              </a:spcAft>
              <a:buClr>
                <a:srgbClr val="000000"/>
              </a:buClr>
              <a:buSzPts val="1000"/>
              <a:buFont typeface="Calibri"/>
              <a:buChar char="●"/>
            </a:pPr>
            <a:r>
              <a:rPr lang="en-US" sz="1200" b="0" i="0" u="none" strike="noStrike" cap="none" dirty="0">
                <a:solidFill>
                  <a:schemeClr val="dk1"/>
                </a:solidFill>
                <a:latin typeface="Calibri"/>
                <a:ea typeface="Calibri"/>
                <a:cs typeface="Calibri"/>
                <a:sym typeface="Calibri"/>
              </a:rPr>
              <a:t>Although we are asking for evidence tied to each indicator, participants should note missed opportunities or times when the teacher or student did not engage in the indicator, as well as times when each indicator is being met. </a:t>
            </a:r>
            <a:endParaRPr sz="1200" b="0" i="0" u="none" strike="noStrike" cap="none" dirty="0">
              <a:solidFill>
                <a:srgbClr val="000000"/>
              </a:solidFill>
              <a:latin typeface="Calibri"/>
              <a:ea typeface="Calibri"/>
              <a:cs typeface="Calibri"/>
              <a:sym typeface="Calibri"/>
            </a:endParaRPr>
          </a:p>
          <a:p>
            <a:pPr marL="457200" marR="0" lvl="0" indent="-292100" algn="l" rtl="0">
              <a:lnSpc>
                <a:spcPct val="100000"/>
              </a:lnSpc>
              <a:spcBef>
                <a:spcPts val="0"/>
              </a:spcBef>
              <a:spcAft>
                <a:spcPts val="0"/>
              </a:spcAft>
              <a:buClr>
                <a:srgbClr val="000000"/>
              </a:buClr>
              <a:buSzPts val="1000"/>
              <a:buFont typeface="Calibri"/>
              <a:buChar char="●"/>
            </a:pPr>
            <a:r>
              <a:rPr lang="en-US" sz="1200" b="0" i="0" u="none" strike="noStrike" cap="none" dirty="0">
                <a:solidFill>
                  <a:srgbClr val="000000"/>
                </a:solidFill>
                <a:latin typeface="Calibri"/>
                <a:ea typeface="Calibri"/>
                <a:cs typeface="Calibri"/>
                <a:sym typeface="Calibri"/>
              </a:rPr>
              <a:t>After individually completing the IPG Coaching Tool, discuss first with a partner or in small table groups, then discuss evidence. Share reflections as a whole group.</a:t>
            </a:r>
            <a:endParaRPr dirty="0"/>
          </a:p>
          <a:p>
            <a:pPr marL="457200" marR="0" lvl="0" indent="-292100" algn="l" rtl="0">
              <a:spcBef>
                <a:spcPts val="0"/>
              </a:spcBef>
              <a:spcAft>
                <a:spcPts val="0"/>
              </a:spcAft>
              <a:buClr>
                <a:srgbClr val="000000"/>
              </a:buClr>
              <a:buSzPts val="1000"/>
              <a:buFont typeface="Calibri"/>
              <a:buChar char="●"/>
            </a:pPr>
            <a:r>
              <a:rPr lang="en-US" sz="1200" b="0" i="0" u="none" strike="noStrike" cap="none" dirty="0">
                <a:solidFill>
                  <a:schemeClr val="dk1"/>
                </a:solidFill>
                <a:latin typeface="Calibri"/>
                <a:ea typeface="Calibri"/>
                <a:cs typeface="Calibri"/>
                <a:sym typeface="Calibri"/>
              </a:rPr>
              <a:t>Some options for sharing:  Have participants norm as a small group and then share with the full group (can be done with concretely using poster paper and post-it notes or digitally using a google doc spreadsheet.)  It’s is often interesting to discuss indicators where there isn’t consensus.</a:t>
            </a:r>
            <a:endParaRPr dirty="0"/>
          </a:p>
          <a:p>
            <a:pPr marL="457200" marR="0" lvl="0" indent="-292100" algn="l" rtl="0">
              <a:spcBef>
                <a:spcPts val="0"/>
              </a:spcBef>
              <a:spcAft>
                <a:spcPts val="0"/>
              </a:spcAft>
              <a:buClr>
                <a:srgbClr val="000000"/>
              </a:buClr>
              <a:buSzPts val="1000"/>
              <a:buFont typeface="Calibri"/>
              <a:buChar char="●"/>
            </a:pPr>
            <a:r>
              <a:rPr lang="en-US" sz="1200" b="0" i="0" u="none" strike="noStrike" cap="none" dirty="0">
                <a:solidFill>
                  <a:srgbClr val="000000"/>
                </a:solidFill>
                <a:latin typeface="Calibri"/>
                <a:ea typeface="Calibri"/>
                <a:cs typeface="Calibri"/>
                <a:sym typeface="Calibri"/>
              </a:rPr>
              <a:t>After discussing, participants may want to note specific strengths and specific areas in need of growth to be used later in the lesson feedback summary. (Don’t use feedback summary form yet.)</a:t>
            </a:r>
            <a:endParaRPr dirty="0"/>
          </a:p>
          <a:p>
            <a:pPr marL="457200" marR="0" lvl="0" indent="-292100" algn="l" rtl="0">
              <a:spcBef>
                <a:spcPts val="0"/>
              </a:spcBef>
              <a:spcAft>
                <a:spcPts val="0"/>
              </a:spcAft>
              <a:buClr>
                <a:schemeClr val="dk1"/>
              </a:buClr>
              <a:buSzPts val="1000"/>
              <a:buFont typeface="Calibri"/>
              <a:buChar char="●"/>
            </a:pPr>
            <a:r>
              <a:rPr lang="en-US" sz="1200" b="1" i="0" u="none" strike="noStrike" cap="none" dirty="0">
                <a:solidFill>
                  <a:schemeClr val="dk1"/>
                </a:solidFill>
                <a:latin typeface="Calibri"/>
                <a:ea typeface="Calibri"/>
                <a:cs typeface="Calibri"/>
                <a:sym typeface="Calibri"/>
              </a:rPr>
              <a:t>Refer to the completed </a:t>
            </a:r>
            <a:r>
              <a:rPr lang="en-US" sz="1200" b="1" i="0" u="sng" strike="noStrike" cap="none" dirty="0">
                <a:solidFill>
                  <a:schemeClr val="dk1"/>
                </a:solidFill>
                <a:latin typeface="Calibri"/>
                <a:ea typeface="Calibri"/>
                <a:cs typeface="Calibri"/>
                <a:sym typeface="Calibri"/>
              </a:rPr>
              <a:t>IPG Coaching Tool – Model Response</a:t>
            </a:r>
            <a:r>
              <a:rPr lang="en-US" sz="1200" b="1" i="0" u="none" strike="noStrike" cap="none" dirty="0">
                <a:solidFill>
                  <a:schemeClr val="dk1"/>
                </a:solidFill>
                <a:latin typeface="Calibri"/>
                <a:ea typeface="Calibri"/>
                <a:cs typeface="Calibri"/>
                <a:sym typeface="Calibri"/>
              </a:rPr>
              <a:t> for the model response for the lesson.  Compare participants’ responses with the model response.  </a:t>
            </a:r>
            <a:endParaRPr b="1" dirty="0"/>
          </a:p>
          <a:p>
            <a:pPr marL="0" marR="0" lvl="0" indent="0" algn="l" rtl="0">
              <a:spcBef>
                <a:spcPts val="0"/>
              </a:spcBef>
              <a:spcAft>
                <a:spcPts val="0"/>
              </a:spcAft>
              <a:buClr>
                <a:schemeClr val="dk1"/>
              </a:buClr>
              <a:buSzPts val="1200"/>
              <a:buFont typeface="Calibri"/>
              <a:buNone/>
            </a:pPr>
            <a:endParaRPr sz="1200" b="1" i="0" u="none" strike="noStrike" cap="none" dirty="0">
              <a:solidFill>
                <a:srgbClr val="000000"/>
              </a:solidFill>
              <a:latin typeface="Calibri"/>
              <a:ea typeface="Calibri"/>
              <a:cs typeface="Calibri"/>
              <a:sym typeface="Calibri"/>
            </a:endParaRPr>
          </a:p>
          <a:p>
            <a:pPr marL="0" marR="0" lvl="0" indent="0" algn="l" rtl="0">
              <a:spcBef>
                <a:spcPts val="0"/>
              </a:spcBef>
              <a:spcAft>
                <a:spcPts val="0"/>
              </a:spcAft>
              <a:buClr>
                <a:srgbClr val="000000"/>
              </a:buClr>
              <a:buSzPts val="1200"/>
              <a:buFont typeface="Calibri"/>
              <a:buNone/>
            </a:pPr>
            <a:r>
              <a:rPr lang="en-US" sz="1200" b="1" i="0" u="none" strike="noStrike" cap="none" dirty="0">
                <a:solidFill>
                  <a:srgbClr val="000000"/>
                </a:solidFill>
                <a:latin typeface="Calibri"/>
                <a:ea typeface="Calibri"/>
                <a:cs typeface="Calibri"/>
                <a:sym typeface="Calibri"/>
              </a:rPr>
              <a:t>Important Facilitation Note:</a:t>
            </a:r>
            <a:endParaRPr dirty="0"/>
          </a:p>
          <a:p>
            <a:pPr marL="457200" marR="0" lvl="0" indent="-292100" algn="l" rtl="0">
              <a:spcBef>
                <a:spcPts val="0"/>
              </a:spcBef>
              <a:spcAft>
                <a:spcPts val="0"/>
              </a:spcAft>
              <a:buClr>
                <a:schemeClr val="dk1"/>
              </a:buClr>
              <a:buSzPts val="1000"/>
              <a:buFont typeface="Calibri"/>
              <a:buChar char="●"/>
            </a:pPr>
            <a:r>
              <a:rPr lang="en-US" sz="1200" b="1" i="0" u="none" strike="noStrike" cap="none" dirty="0">
                <a:solidFill>
                  <a:schemeClr val="dk1"/>
                </a:solidFill>
                <a:latin typeface="Calibri"/>
                <a:ea typeface="Calibri"/>
                <a:cs typeface="Calibri"/>
                <a:sym typeface="Calibri"/>
              </a:rPr>
              <a:t>At this time, ratings are not provided in the model response; only video-specific evidence is provided for the appropriate indicator to support clearly identifying evidence of standards-aligned practice and facilitate the group discussion.  </a:t>
            </a:r>
            <a:endParaRPr dirty="0"/>
          </a:p>
          <a:p>
            <a:pPr marL="457200" marR="0" lvl="0" indent="-292100" algn="l" rtl="0">
              <a:spcBef>
                <a:spcPts val="0"/>
              </a:spcBef>
              <a:spcAft>
                <a:spcPts val="0"/>
              </a:spcAft>
              <a:buClr>
                <a:srgbClr val="000000"/>
              </a:buClr>
              <a:buSzPts val="1000"/>
              <a:buFont typeface="Calibri"/>
              <a:buChar char="●"/>
            </a:pPr>
            <a:r>
              <a:rPr lang="en-US" sz="1200" b="1" i="0" u="none" strike="noStrike" cap="none" dirty="0">
                <a:solidFill>
                  <a:srgbClr val="000000"/>
                </a:solidFill>
                <a:latin typeface="Calibri"/>
                <a:ea typeface="Calibri"/>
                <a:cs typeface="Calibri"/>
                <a:sym typeface="Calibri"/>
              </a:rPr>
              <a:t>If calibration is a key goal of the training, additional time will be required to facilitate the norming process. Discussions about</a:t>
            </a:r>
            <a:r>
              <a:rPr lang="en-US" sz="1200" b="1" i="0" u="sng" strike="noStrike" cap="none" dirty="0">
                <a:solidFill>
                  <a:srgbClr val="000000"/>
                </a:solidFill>
                <a:latin typeface="Calibri"/>
                <a:ea typeface="Calibri"/>
                <a:cs typeface="Calibri"/>
                <a:sym typeface="Calibri"/>
              </a:rPr>
              <a:t> ratings and evidence</a:t>
            </a:r>
            <a:r>
              <a:rPr lang="en-US" sz="1200" b="1" i="0" u="none" strike="noStrike" cap="none" dirty="0">
                <a:solidFill>
                  <a:srgbClr val="000000"/>
                </a:solidFill>
                <a:latin typeface="Calibri"/>
                <a:ea typeface="Calibri"/>
                <a:cs typeface="Calibri"/>
                <a:sym typeface="Calibri"/>
              </a:rPr>
              <a:t> will support the calibration process.</a:t>
            </a:r>
            <a:endParaRPr dirty="0"/>
          </a:p>
          <a:p>
            <a:pPr marL="457200" marR="0" lvl="0" indent="-292100" algn="l" rtl="0">
              <a:spcBef>
                <a:spcPts val="0"/>
              </a:spcBef>
              <a:spcAft>
                <a:spcPts val="0"/>
              </a:spcAft>
              <a:buClr>
                <a:srgbClr val="000000"/>
              </a:buClr>
              <a:buSzPts val="1000"/>
              <a:buFont typeface="Calibri"/>
              <a:buChar char="●"/>
            </a:pPr>
            <a:r>
              <a:rPr lang="en-US" sz="1200" b="1" i="0" u="none" strike="noStrike" cap="none" dirty="0">
                <a:solidFill>
                  <a:srgbClr val="000000"/>
                </a:solidFill>
                <a:latin typeface="Calibri"/>
                <a:ea typeface="Calibri"/>
                <a:cs typeface="Calibri"/>
                <a:sym typeface="Calibri"/>
              </a:rPr>
              <a:t>Optional: If you would like a tool to capture evidence you may use the tool found here (note - you will need to download and prepare this in advance): https://docs.google.com/spreadsheets/d/1QYSjvH7CqEh2UVWzGlMGqhdm1TcY2Hxcli_lsR0Rm6U/edit?usp=sharing</a:t>
            </a:r>
            <a:endParaRPr sz="1200" b="1" i="0" u="none" strike="noStrike" cap="none" dirty="0">
              <a:solidFill>
                <a:srgbClr val="000000"/>
              </a:solidFill>
              <a:latin typeface="Calibri"/>
              <a:ea typeface="Calibri"/>
              <a:cs typeface="Calibri"/>
              <a:sym typeface="Calibri"/>
            </a:endParaRPr>
          </a:p>
        </p:txBody>
      </p:sp>
      <p:sp>
        <p:nvSpPr>
          <p:cNvPr id="424" name="Google Shape;424;p30: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r>
              <a:rPr lang="en-US" sz="1200" b="1" i="0" u="none" strike="noStrike" cap="none" dirty="0">
                <a:solidFill>
                  <a:schemeClr val="dk1"/>
                </a:solidFill>
                <a:latin typeface="Calibri"/>
                <a:ea typeface="Calibri"/>
                <a:cs typeface="Calibri"/>
                <a:sym typeface="Calibri"/>
              </a:rPr>
              <a:t>Big Idea:  </a:t>
            </a:r>
            <a:r>
              <a:rPr lang="en-US" sz="1200" b="0" i="0" u="none" strike="noStrike" cap="none" dirty="0">
                <a:solidFill>
                  <a:schemeClr val="dk1"/>
                </a:solidFill>
                <a:latin typeface="Calibri"/>
                <a:ea typeface="Calibri"/>
                <a:cs typeface="Calibri"/>
                <a:sym typeface="Calibri"/>
              </a:rPr>
              <a:t>The Beyond the Lesson Guide is a good resource for questions that may come up in observing a single lesson.</a:t>
            </a:r>
            <a:endParaRPr dirty="0"/>
          </a:p>
          <a:p>
            <a:pPr marL="0" marR="0" lvl="0" indent="0" algn="l" rtl="0">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US" sz="1200" b="0" i="0" u="none" strike="noStrike" cap="none" dirty="0">
                <a:solidFill>
                  <a:schemeClr val="dk1"/>
                </a:solidFill>
                <a:latin typeface="Calibri"/>
                <a:ea typeface="Calibri"/>
                <a:cs typeface="Calibri"/>
                <a:sym typeface="Calibri"/>
              </a:rPr>
              <a:t>Classroom observations are by definition  limited to what you see while you are present in the room. </a:t>
            </a:r>
            <a:endParaRPr dirty="0"/>
          </a:p>
          <a:p>
            <a:pPr marL="0" marR="0" lvl="0" indent="0" algn="l" rtl="0">
              <a:spcBef>
                <a:spcPts val="0"/>
              </a:spcBef>
              <a:spcAft>
                <a:spcPts val="0"/>
              </a:spcAft>
              <a:buClr>
                <a:schemeClr val="dk1"/>
              </a:buClr>
              <a:buSzPts val="1100"/>
              <a:buFont typeface="Arial"/>
              <a:buNone/>
            </a:pPr>
            <a:r>
              <a:rPr lang="en-US" sz="1200" b="0" i="0" u="none" strike="noStrike" cap="none" dirty="0">
                <a:solidFill>
                  <a:schemeClr val="dk1"/>
                </a:solidFill>
                <a:latin typeface="Calibri"/>
                <a:ea typeface="Calibri"/>
                <a:cs typeface="Calibri"/>
                <a:sym typeface="Calibri"/>
              </a:rPr>
              <a:t>But learning happens over the course of days, across the weeks and months of the school year. That needs to be accounted for in the coaching conversations with teachers.</a:t>
            </a:r>
            <a:endParaRPr dirty="0"/>
          </a:p>
          <a:p>
            <a:pPr marL="0" marR="0" lvl="0" indent="0" algn="l" rtl="0">
              <a:spcBef>
                <a:spcPts val="0"/>
              </a:spcBef>
              <a:spcAft>
                <a:spcPts val="0"/>
              </a:spcAft>
              <a:buClr>
                <a:schemeClr val="dk1"/>
              </a:buClr>
              <a:buSzPts val="1100"/>
              <a:buFont typeface="Arial"/>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US" sz="1200" b="1" i="0" u="none" strike="noStrike" cap="none" dirty="0">
                <a:solidFill>
                  <a:schemeClr val="dk1"/>
                </a:solidFill>
                <a:latin typeface="Calibri"/>
                <a:ea typeface="Calibri"/>
                <a:cs typeface="Calibri"/>
                <a:sym typeface="Calibri"/>
              </a:rPr>
              <a:t>Details:</a:t>
            </a:r>
            <a:endParaRPr dirty="0"/>
          </a:p>
          <a:p>
            <a:pPr marL="457200" marR="0" lvl="0" indent="-292100" algn="l" rtl="0">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Although we just identified strengths and areas for growth based on the video, we may be left with other questions.</a:t>
            </a:r>
            <a:endParaRPr dirty="0"/>
          </a:p>
          <a:p>
            <a:pPr marL="457200" marR="0" lvl="0" indent="-292100" algn="l" rtl="0">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The Beyond the Lesson Guide is a great resource for helping us frame the questions.  We are going to take a quick look at it now and then revisit it when we are summarizing all of the things we learned about this lesson.</a:t>
            </a:r>
            <a:endParaRPr dirty="0"/>
          </a:p>
          <a:p>
            <a:pPr marL="457200" marR="0" lvl="0" indent="-292100" algn="l" rtl="0">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Have participants briefly discuss at their table which questions would help illuminate the lesson they just observed.</a:t>
            </a:r>
            <a:endParaRPr dirty="0"/>
          </a:p>
          <a:p>
            <a:pPr marL="0" marR="0" lvl="0" indent="0" algn="l" rtl="0">
              <a:spcBef>
                <a:spcPts val="0"/>
              </a:spcBef>
              <a:spcAft>
                <a:spcPts val="0"/>
              </a:spcAft>
              <a:buClr>
                <a:schemeClr val="dk1"/>
              </a:buClr>
              <a:buSzPts val="1200"/>
              <a:buFont typeface="Calibri"/>
              <a:buNone/>
            </a:pPr>
            <a:endParaRPr sz="1200" b="1" i="0" u="none" strike="noStrike" cap="none" dirty="0">
              <a:solidFill>
                <a:srgbClr val="000000"/>
              </a:solidFill>
              <a:latin typeface="Calibri"/>
              <a:ea typeface="Calibri"/>
              <a:cs typeface="Calibri"/>
              <a:sym typeface="Calibri"/>
            </a:endParaRPr>
          </a:p>
        </p:txBody>
      </p:sp>
      <p:sp>
        <p:nvSpPr>
          <p:cNvPr id="431" name="Google Shape;431;p31: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31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3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dirty="0">
                <a:solidFill>
                  <a:schemeClr val="dk1"/>
                </a:solidFill>
                <a:latin typeface="Calibri"/>
                <a:ea typeface="Calibri"/>
                <a:cs typeface="Calibri"/>
                <a:sym typeface="Calibri"/>
              </a:rPr>
              <a:t>Big Idea</a:t>
            </a:r>
            <a:r>
              <a:rPr lang="en-US" sz="1200" b="0" i="0" u="none" strike="noStrike" cap="none" dirty="0">
                <a:solidFill>
                  <a:schemeClr val="dk1"/>
                </a:solidFill>
                <a:latin typeface="Calibri"/>
                <a:ea typeface="Calibri"/>
                <a:cs typeface="Calibri"/>
                <a:sym typeface="Calibri"/>
              </a:rPr>
              <a:t>: Consider the implications of observing a lesson with the IPG.</a:t>
            </a:r>
            <a:endParaRPr dirty="0"/>
          </a:p>
          <a:p>
            <a:pPr marL="0" marR="0" lvl="0" indent="0" algn="l" rtl="0">
              <a:spcBef>
                <a:spcPts val="0"/>
              </a:spcBef>
              <a:spcAft>
                <a:spcPts val="0"/>
              </a:spcAft>
              <a:buClr>
                <a:schemeClr val="dk1"/>
              </a:buClr>
              <a:buSzPts val="3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dirty="0">
                <a:solidFill>
                  <a:schemeClr val="dk1"/>
                </a:solidFill>
                <a:latin typeface="Calibri"/>
                <a:ea typeface="Calibri"/>
                <a:cs typeface="Calibri"/>
                <a:sym typeface="Calibri"/>
              </a:rPr>
              <a:t>Details</a:t>
            </a:r>
            <a:r>
              <a:rPr lang="en-US" sz="1200" b="0" i="0" u="none" strike="noStrike" cap="none" dirty="0">
                <a:solidFill>
                  <a:schemeClr val="dk1"/>
                </a:solidFill>
                <a:latin typeface="Calibri"/>
                <a:ea typeface="Calibri"/>
                <a:cs typeface="Calibri"/>
                <a:sym typeface="Calibri"/>
              </a:rPr>
              <a:t>:</a:t>
            </a:r>
            <a:endParaRPr dirty="0"/>
          </a:p>
          <a:p>
            <a:pPr marL="171450" marR="0" lvl="0" indent="-171450" algn="l" rtl="0">
              <a:spcBef>
                <a:spcPts val="0"/>
              </a:spcBef>
              <a:spcAft>
                <a:spcPts val="0"/>
              </a:spcAft>
              <a:buClr>
                <a:schemeClr val="dk1"/>
              </a:buClr>
              <a:buSzPts val="300"/>
              <a:buFont typeface="Arial"/>
              <a:buChar char="•"/>
            </a:pPr>
            <a:r>
              <a:rPr lang="en-US" sz="1200" b="1" i="0" u="none" strike="noStrike" cap="none" dirty="0">
                <a:solidFill>
                  <a:schemeClr val="dk1"/>
                </a:solidFill>
                <a:latin typeface="Calibri"/>
                <a:ea typeface="Calibri"/>
                <a:cs typeface="Calibri"/>
                <a:sym typeface="Calibri"/>
              </a:rPr>
              <a:t>The questions provided on the slide are general reflection questions; however, the reflection questions should be adjusted by the facilitator to best meet the specific learning needs of the audience.</a:t>
            </a:r>
            <a:endParaRPr dirty="0"/>
          </a:p>
          <a:p>
            <a:pPr marL="0" marR="0" lvl="0" indent="0" algn="l" rtl="0">
              <a:spcBef>
                <a:spcPts val="0"/>
              </a:spcBef>
              <a:spcAft>
                <a:spcPts val="0"/>
              </a:spcAft>
              <a:buClr>
                <a:schemeClr val="dk1"/>
              </a:buClr>
              <a:buSzPts val="300"/>
              <a:buFont typeface="Calibri"/>
              <a:buNone/>
            </a:pPr>
            <a:endParaRPr sz="1200" b="0" i="0" u="none" strike="noStrike" cap="none" dirty="0">
              <a:solidFill>
                <a:schemeClr val="dk1"/>
              </a:solidFill>
              <a:latin typeface="Calibri"/>
              <a:ea typeface="Calibri"/>
              <a:cs typeface="Calibri"/>
              <a:sym typeface="Calibri"/>
            </a:endParaRPr>
          </a:p>
          <a:p>
            <a:pPr marL="457200" marR="0" lvl="1"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Based on your role in the learning community, how did looking at the lesson through the lens of the IPG and Beyond the Lesson Discussion Guide help you to think about standards-aligned instruction in the classroom in your work as a:</a:t>
            </a:r>
            <a:endParaRPr dirty="0"/>
          </a:p>
          <a:p>
            <a:pPr marL="628650" marR="0" lvl="1" indent="-171450" algn="l" rtl="0">
              <a:spcBef>
                <a:spcPts val="0"/>
              </a:spcBef>
              <a:spcAft>
                <a:spcPts val="0"/>
              </a:spcAft>
              <a:buClr>
                <a:schemeClr val="dk1"/>
              </a:buClr>
              <a:buSzPts val="1200"/>
              <a:buFont typeface="Arial"/>
              <a:buChar char="•"/>
            </a:pPr>
            <a:r>
              <a:rPr lang="en-US" sz="1200" b="1" i="0" u="none" strike="noStrike" cap="none" dirty="0">
                <a:solidFill>
                  <a:schemeClr val="dk1"/>
                </a:solidFill>
                <a:latin typeface="Calibri"/>
                <a:ea typeface="Calibri"/>
                <a:cs typeface="Calibri"/>
                <a:sym typeface="Calibri"/>
              </a:rPr>
              <a:t>Superintendent/District Leader</a:t>
            </a:r>
            <a:r>
              <a:rPr lang="en-US" sz="1200" b="0" i="0" u="none" strike="noStrike" cap="none" dirty="0">
                <a:solidFill>
                  <a:schemeClr val="dk1"/>
                </a:solidFill>
                <a:latin typeface="Calibri"/>
                <a:ea typeface="Calibri"/>
                <a:cs typeface="Calibri"/>
                <a:sym typeface="Calibri"/>
              </a:rPr>
              <a:t> – How are resources directed to support standards-aligned practices in classrooms?</a:t>
            </a:r>
            <a:endParaRPr dirty="0"/>
          </a:p>
          <a:p>
            <a:pPr marL="628650" marR="0" lvl="1" indent="-171450" algn="l" rtl="0">
              <a:spcBef>
                <a:spcPts val="0"/>
              </a:spcBef>
              <a:spcAft>
                <a:spcPts val="0"/>
              </a:spcAft>
              <a:buClr>
                <a:schemeClr val="dk1"/>
              </a:buClr>
              <a:buSzPts val="1200"/>
              <a:buFont typeface="Arial"/>
              <a:buChar char="•"/>
            </a:pPr>
            <a:r>
              <a:rPr lang="en-US" sz="1200" b="1" i="0" u="none" strike="noStrike" cap="none" dirty="0">
                <a:solidFill>
                  <a:schemeClr val="dk1"/>
                </a:solidFill>
                <a:latin typeface="Calibri"/>
                <a:ea typeface="Calibri"/>
                <a:cs typeface="Calibri"/>
                <a:sym typeface="Calibri"/>
              </a:rPr>
              <a:t>School Leader</a:t>
            </a:r>
            <a:r>
              <a:rPr lang="en-US" sz="1200" b="0" i="0" u="none" strike="noStrike" cap="none" dirty="0">
                <a:solidFill>
                  <a:schemeClr val="dk1"/>
                </a:solidFill>
                <a:latin typeface="Calibri"/>
                <a:ea typeface="Calibri"/>
                <a:cs typeface="Calibri"/>
                <a:sym typeface="Calibri"/>
              </a:rPr>
              <a:t> – What building conditions must exist to encourage and support standards-aligned practices in the classroom?</a:t>
            </a:r>
            <a:endParaRPr dirty="0"/>
          </a:p>
          <a:p>
            <a:pPr marL="628650" marR="0" lvl="1" indent="-171450" algn="l" rtl="0">
              <a:spcBef>
                <a:spcPts val="0"/>
              </a:spcBef>
              <a:spcAft>
                <a:spcPts val="0"/>
              </a:spcAft>
              <a:buClr>
                <a:schemeClr val="dk1"/>
              </a:buClr>
              <a:buSzPts val="1200"/>
              <a:buFont typeface="Arial"/>
              <a:buChar char="•"/>
            </a:pPr>
            <a:r>
              <a:rPr lang="en-US" sz="1200" b="1" i="0" u="none" strike="noStrike" cap="none" dirty="0">
                <a:solidFill>
                  <a:schemeClr val="dk1"/>
                </a:solidFill>
                <a:latin typeface="Calibri"/>
                <a:ea typeface="Calibri"/>
                <a:cs typeface="Calibri"/>
                <a:sym typeface="Calibri"/>
              </a:rPr>
              <a:t>Coach</a:t>
            </a:r>
            <a:r>
              <a:rPr lang="en-US" sz="1200" b="0" i="0" u="none" strike="noStrike" cap="none" dirty="0">
                <a:solidFill>
                  <a:schemeClr val="dk1"/>
                </a:solidFill>
                <a:latin typeface="Calibri"/>
                <a:ea typeface="Calibri"/>
                <a:cs typeface="Calibri"/>
                <a:sym typeface="Calibri"/>
              </a:rPr>
              <a:t> - How can content-based feedback help prioritize professional learning and coaching activities to support standards-aligned practices in the classroom?</a:t>
            </a:r>
            <a:endParaRPr dirty="0"/>
          </a:p>
          <a:p>
            <a:pPr marL="628650" marR="0" lvl="1" indent="-171450" algn="l" rtl="0">
              <a:spcBef>
                <a:spcPts val="0"/>
              </a:spcBef>
              <a:spcAft>
                <a:spcPts val="0"/>
              </a:spcAft>
              <a:buClr>
                <a:schemeClr val="dk1"/>
              </a:buClr>
              <a:buSzPts val="1200"/>
              <a:buFont typeface="Arial"/>
              <a:buChar char="•"/>
            </a:pPr>
            <a:r>
              <a:rPr lang="en-US" sz="1200" b="1" i="0" u="none" strike="noStrike" cap="none" dirty="0">
                <a:solidFill>
                  <a:schemeClr val="dk1"/>
                </a:solidFill>
                <a:latin typeface="Calibri"/>
                <a:ea typeface="Calibri"/>
                <a:cs typeface="Calibri"/>
                <a:sym typeface="Calibri"/>
              </a:rPr>
              <a:t>Teacher </a:t>
            </a:r>
            <a:r>
              <a:rPr lang="en-US" sz="1200" b="0" i="0" u="none" strike="noStrike" cap="none" dirty="0">
                <a:solidFill>
                  <a:schemeClr val="dk1"/>
                </a:solidFill>
                <a:latin typeface="Calibri"/>
                <a:ea typeface="Calibri"/>
                <a:cs typeface="Calibri"/>
                <a:sym typeface="Calibri"/>
              </a:rPr>
              <a:t>– Which aspects of your instructional practice provides all students with access to grade-level standards-based content and tasks?  Which aspects do not?</a:t>
            </a:r>
            <a:endParaRPr dirty="0"/>
          </a:p>
          <a:p>
            <a:pPr marL="628650" marR="0" lvl="1" indent="-171450" algn="l" rtl="0">
              <a:spcBef>
                <a:spcPts val="0"/>
              </a:spcBef>
              <a:spcAft>
                <a:spcPts val="0"/>
              </a:spcAft>
              <a:buClr>
                <a:schemeClr val="dk1"/>
              </a:buClr>
              <a:buSzPts val="1200"/>
              <a:buFont typeface="Arial"/>
              <a:buChar char="•"/>
            </a:pPr>
            <a:r>
              <a:rPr lang="en-US" sz="1200" b="1" i="0" u="none" strike="noStrike" cap="none" dirty="0">
                <a:solidFill>
                  <a:schemeClr val="dk1"/>
                </a:solidFill>
                <a:latin typeface="Calibri"/>
                <a:ea typeface="Calibri"/>
                <a:cs typeface="Calibri"/>
                <a:sym typeface="Calibri"/>
              </a:rPr>
              <a:t>Parent</a:t>
            </a:r>
            <a:r>
              <a:rPr lang="en-US" sz="1200" b="0" i="0" u="none" strike="noStrike" cap="none" dirty="0">
                <a:solidFill>
                  <a:schemeClr val="dk1"/>
                </a:solidFill>
                <a:latin typeface="Calibri"/>
                <a:ea typeface="Calibri"/>
                <a:cs typeface="Calibri"/>
                <a:sym typeface="Calibri"/>
              </a:rPr>
              <a:t> – Where do you see evidence of your child’s day-to-day experience with standards-aligned grade-level content in school?</a:t>
            </a:r>
            <a:endParaRPr dirty="0"/>
          </a:p>
          <a:p>
            <a:pPr marL="628650" marR="0" lvl="1" indent="-171450" algn="l" rtl="0">
              <a:spcBef>
                <a:spcPts val="0"/>
              </a:spcBef>
              <a:spcAft>
                <a:spcPts val="0"/>
              </a:spcAft>
              <a:buClr>
                <a:schemeClr val="dk1"/>
              </a:buClr>
              <a:buSzPts val="1200"/>
              <a:buFont typeface="Arial"/>
              <a:buChar char="•"/>
            </a:pPr>
            <a:r>
              <a:rPr lang="en-US" sz="1200" b="1" i="0" u="none" strike="noStrike" cap="none" dirty="0">
                <a:solidFill>
                  <a:schemeClr val="dk1"/>
                </a:solidFill>
                <a:latin typeface="Calibri"/>
                <a:ea typeface="Calibri"/>
                <a:cs typeface="Calibri"/>
                <a:sym typeface="Calibri"/>
              </a:rPr>
              <a:t>Partner organization</a:t>
            </a:r>
            <a:r>
              <a:rPr lang="en-US" sz="1200" b="0" i="0" u="none" strike="noStrike" cap="none" dirty="0">
                <a:solidFill>
                  <a:schemeClr val="dk1"/>
                </a:solidFill>
                <a:latin typeface="Calibri"/>
                <a:ea typeface="Calibri"/>
                <a:cs typeface="Calibri"/>
                <a:sym typeface="Calibri"/>
              </a:rPr>
              <a:t> – How does our organization’s theory of action and activities with districts partners support standards-aligned practice in the classroom?</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 </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Based on your role in the learning community, what resources and strategies could be used to support standards-aligned practice in classrooms?  </a:t>
            </a:r>
            <a:endParaRPr dirty="0"/>
          </a:p>
          <a:p>
            <a:pPr marL="0" marR="0" lvl="0" indent="0" algn="l" rtl="0">
              <a:spcBef>
                <a:spcPts val="0"/>
              </a:spcBef>
              <a:spcAft>
                <a:spcPts val="0"/>
              </a:spcAft>
              <a:buClr>
                <a:schemeClr val="dk1"/>
              </a:buClr>
              <a:buSzPts val="300"/>
              <a:buFont typeface="Calibri"/>
              <a:buNone/>
            </a:pPr>
            <a:endParaRPr sz="1200" b="0" i="0" u="none" strike="noStrike" cap="none" dirty="0">
              <a:solidFill>
                <a:schemeClr val="dk1"/>
              </a:solidFill>
              <a:latin typeface="Calibri"/>
              <a:ea typeface="Calibri"/>
              <a:cs typeface="Calibri"/>
              <a:sym typeface="Calibri"/>
            </a:endParaRPr>
          </a:p>
        </p:txBody>
      </p:sp>
      <p:sp>
        <p:nvSpPr>
          <p:cNvPr id="439" name="Google Shape;439;p32: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000000"/>
              </a:buClr>
              <a:buSzPts val="1100"/>
              <a:buFont typeface="Arial"/>
              <a:buNone/>
            </a:pPr>
            <a:r>
              <a:rPr lang="en-US" sz="1200" b="1" i="0" u="none" strike="noStrike" cap="none">
                <a:solidFill>
                  <a:schemeClr val="dk1"/>
                </a:solidFill>
                <a:latin typeface="Calibri"/>
                <a:ea typeface="Calibri"/>
                <a:cs typeface="Calibri"/>
                <a:sym typeface="Calibri"/>
              </a:rPr>
              <a:t>Big Idea: </a:t>
            </a:r>
            <a:r>
              <a:rPr lang="en-US" sz="1200" b="0" i="0" u="none" strike="noStrike" cap="none">
                <a:solidFill>
                  <a:schemeClr val="dk1"/>
                </a:solidFill>
                <a:latin typeface="Calibri"/>
                <a:ea typeface="Calibri"/>
                <a:cs typeface="Calibri"/>
                <a:sym typeface="Calibri"/>
              </a:rPr>
              <a:t> To get a full picture of instruction, it is important to consider the other important aspects of the teaching and learning cycle.  The lesson plan can provide additional insight into what was planned and the goals for the lesson.</a:t>
            </a:r>
            <a:endParaRPr/>
          </a:p>
          <a:p>
            <a:pPr marL="0" marR="0" lvl="0" indent="0" algn="l" rtl="0">
              <a:spcBef>
                <a:spcPts val="0"/>
              </a:spcBef>
              <a:spcAft>
                <a:spcPts val="0"/>
              </a:spcAft>
              <a:buClr>
                <a:srgbClr val="000000"/>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100"/>
              <a:buFont typeface="Arial"/>
              <a:buNone/>
            </a:pPr>
            <a:r>
              <a:rPr lang="en-US" sz="1200" b="1" i="0" u="none" strike="noStrike" cap="none">
                <a:solidFill>
                  <a:schemeClr val="dk1"/>
                </a:solidFill>
                <a:latin typeface="Calibri"/>
                <a:ea typeface="Calibri"/>
                <a:cs typeface="Calibri"/>
                <a:sym typeface="Calibri"/>
              </a:rPr>
              <a:t>Details:</a:t>
            </a:r>
            <a:endParaRPr/>
          </a:p>
          <a:p>
            <a:pPr marL="457200" marR="0" lvl="0" indent="-292100" algn="l" rtl="0">
              <a:spcBef>
                <a:spcPts val="0"/>
              </a:spcBef>
              <a:spcAft>
                <a:spcPts val="0"/>
              </a:spcAft>
              <a:buClr>
                <a:schemeClr val="dk1"/>
              </a:buClr>
              <a:buSzPts val="1000"/>
              <a:buFont typeface="Calibri"/>
              <a:buChar char="●"/>
            </a:pPr>
            <a:r>
              <a:rPr lang="en-US" sz="1200" b="0" i="0" u="none" strike="noStrike" cap="none">
                <a:solidFill>
                  <a:schemeClr val="dk1"/>
                </a:solidFill>
                <a:latin typeface="Calibri"/>
                <a:ea typeface="Calibri"/>
                <a:cs typeface="Calibri"/>
                <a:sym typeface="Calibri"/>
              </a:rPr>
              <a:t>You are looking at the lesson plan after observing the lesson, not before. This allows observers to come to lessons without the benefit of advance details about what to expect—just as students do daily.  For this reason, the Lesson Plan Analysis happens after watching the video. The sole focus is to illuminate what was observed during the lesson. </a:t>
            </a:r>
            <a:endParaRPr/>
          </a:p>
          <a:p>
            <a:pPr marL="457200" marR="0" lvl="0" indent="-292100" algn="l" rtl="0">
              <a:spcBef>
                <a:spcPts val="0"/>
              </a:spcBef>
              <a:spcAft>
                <a:spcPts val="0"/>
              </a:spcAft>
              <a:buClr>
                <a:schemeClr val="dk1"/>
              </a:buClr>
              <a:buSzPts val="1000"/>
              <a:buFont typeface="Calibri"/>
              <a:buChar char="●"/>
            </a:pPr>
            <a:r>
              <a:rPr lang="en-US" sz="1200" b="0" i="0" u="none" strike="noStrike" cap="none">
                <a:solidFill>
                  <a:schemeClr val="dk1"/>
                </a:solidFill>
                <a:latin typeface="Calibri"/>
                <a:ea typeface="Calibri"/>
                <a:cs typeface="Calibri"/>
                <a:sym typeface="Calibri"/>
              </a:rPr>
              <a:t>Let’s take a look at the lesson plan for the video we just watched.  </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446" name="Google Shape;446;p33: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3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dirty="0">
                <a:solidFill>
                  <a:srgbClr val="000000"/>
                </a:solidFill>
                <a:latin typeface="Calibri"/>
                <a:ea typeface="Calibri"/>
                <a:cs typeface="Calibri"/>
                <a:sym typeface="Calibri"/>
              </a:rPr>
              <a:t>Big Idea</a:t>
            </a:r>
            <a:r>
              <a:rPr lang="en-US" sz="1200" b="0" i="0" u="none" strike="noStrike" cap="none" dirty="0">
                <a:solidFill>
                  <a:srgbClr val="000000"/>
                </a:solidFill>
                <a:latin typeface="Calibri"/>
                <a:ea typeface="Calibri"/>
                <a:cs typeface="Calibri"/>
                <a:sym typeface="Calibri"/>
              </a:rPr>
              <a:t>: Consider the lesson plan and its implications through the lens of the IPG Coaching Tool.</a:t>
            </a:r>
            <a:endParaRPr dirty="0"/>
          </a:p>
          <a:p>
            <a:pPr marL="0" marR="0" lvl="0" indent="0" algn="l" rtl="0">
              <a:spcBef>
                <a:spcPts val="0"/>
              </a:spcBef>
              <a:spcAft>
                <a:spcPts val="0"/>
              </a:spcAft>
              <a:buClr>
                <a:schemeClr val="dk1"/>
              </a:buClr>
              <a:buSzPts val="300"/>
              <a:buFont typeface="Calibri"/>
              <a:buNone/>
            </a:pPr>
            <a:endParaRPr sz="1200" b="0" i="0" u="none" strike="noStrike" cap="none" dirty="0">
              <a:solidFill>
                <a:srgbClr val="000000"/>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dirty="0">
                <a:solidFill>
                  <a:srgbClr val="000000"/>
                </a:solidFill>
                <a:latin typeface="Calibri"/>
                <a:ea typeface="Calibri"/>
                <a:cs typeface="Calibri"/>
                <a:sym typeface="Calibri"/>
              </a:rPr>
              <a:t>Details</a:t>
            </a:r>
            <a:r>
              <a:rPr lang="en-US" sz="1200" b="0" i="0" u="none" strike="noStrike" cap="none" dirty="0">
                <a:solidFill>
                  <a:srgbClr val="000000"/>
                </a:solidFill>
                <a:latin typeface="Calibri"/>
                <a:ea typeface="Calibri"/>
                <a:cs typeface="Calibri"/>
                <a:sym typeface="Calibri"/>
              </a:rPr>
              <a:t>:</a:t>
            </a:r>
            <a:endParaRPr dirty="0"/>
          </a:p>
          <a:p>
            <a:pPr marL="457200" marR="0" lvl="0" indent="-292100" algn="l" rtl="0">
              <a:spcBef>
                <a:spcPts val="0"/>
              </a:spcBef>
              <a:spcAft>
                <a:spcPts val="0"/>
              </a:spcAft>
              <a:buClr>
                <a:srgbClr val="000000"/>
              </a:buClr>
              <a:buSzPts val="1000"/>
              <a:buFont typeface="Calibri"/>
              <a:buChar char="●"/>
            </a:pPr>
            <a:r>
              <a:rPr lang="en-US" sz="1200" b="0" i="0" u="none" strike="noStrike" cap="none" dirty="0">
                <a:solidFill>
                  <a:srgbClr val="000000"/>
                </a:solidFill>
                <a:latin typeface="Calibri"/>
                <a:ea typeface="Calibri"/>
                <a:cs typeface="Calibri"/>
                <a:sym typeface="Calibri"/>
              </a:rPr>
              <a:t>Provide participants with a copy of the lesson plan and the Lesson Plan Analysis participant handout.</a:t>
            </a:r>
            <a:endParaRPr dirty="0"/>
          </a:p>
          <a:p>
            <a:pPr marL="457200" marR="0" lvl="0" indent="-292100" algn="l" rtl="0">
              <a:spcBef>
                <a:spcPts val="0"/>
              </a:spcBef>
              <a:spcAft>
                <a:spcPts val="0"/>
              </a:spcAft>
              <a:buClr>
                <a:srgbClr val="000000"/>
              </a:buClr>
              <a:buSzPts val="1000"/>
              <a:buFont typeface="Calibri"/>
              <a:buChar char="●"/>
            </a:pPr>
            <a:r>
              <a:rPr lang="en-US" sz="1200" b="0" i="0" u="none" strike="noStrike" cap="none" dirty="0">
                <a:solidFill>
                  <a:srgbClr val="000000"/>
                </a:solidFill>
                <a:latin typeface="Calibri"/>
                <a:ea typeface="Calibri"/>
                <a:cs typeface="Calibri"/>
                <a:sym typeface="Calibri"/>
              </a:rPr>
              <a:t>Prompt participants to take the lesson plan at face value. Ask them to limit their observations to what the lesson plan communicates about its purpose; they should not make assumptions or assign purposes to it that are not readily evident. Reinforce low-inference notes.</a:t>
            </a:r>
            <a:endParaRPr dirty="0"/>
          </a:p>
          <a:p>
            <a:pPr marL="457200" marR="0" lvl="0" indent="-317500" algn="l" rtl="0">
              <a:spcBef>
                <a:spcPts val="0"/>
              </a:spcBef>
              <a:spcAft>
                <a:spcPts val="0"/>
              </a:spcAft>
              <a:buClr>
                <a:srgbClr val="000000"/>
              </a:buClr>
              <a:buSzPts val="1400"/>
              <a:buFont typeface="Calibri"/>
              <a:buChar char="●"/>
            </a:pPr>
            <a:r>
              <a:rPr lang="en-US" sz="1200" b="0" i="0" u="none" strike="noStrike" cap="none" dirty="0">
                <a:solidFill>
                  <a:srgbClr val="000000"/>
                </a:solidFill>
                <a:latin typeface="Calibri"/>
                <a:ea typeface="Calibri"/>
                <a:cs typeface="Calibri"/>
                <a:sym typeface="Calibri"/>
              </a:rPr>
              <a:t>As much as possible, participants should use the lesson plan only, not what was observed in the video lesson, to complete the Lesson Plan Analysis handout. </a:t>
            </a:r>
            <a:endParaRPr dirty="0"/>
          </a:p>
          <a:p>
            <a:pPr marL="457200" marR="0" lvl="0" indent="-317500" algn="l" rtl="0">
              <a:spcBef>
                <a:spcPts val="0"/>
              </a:spcBef>
              <a:spcAft>
                <a:spcPts val="0"/>
              </a:spcAft>
              <a:buClr>
                <a:srgbClr val="000000"/>
              </a:buClr>
              <a:buSzPts val="1400"/>
              <a:buFont typeface="Calibri"/>
              <a:buChar char="●"/>
            </a:pPr>
            <a:r>
              <a:rPr lang="en-US" sz="1200" b="0" i="0" u="none" strike="noStrike" cap="none" dirty="0">
                <a:solidFill>
                  <a:srgbClr val="000000"/>
                </a:solidFill>
                <a:latin typeface="Calibri"/>
                <a:ea typeface="Calibri"/>
                <a:cs typeface="Calibri"/>
                <a:sym typeface="Calibri"/>
              </a:rPr>
              <a:t>It is also important to note that is highly unlikely to see all of these questions answered in a plan for an individual lesson and that this not meant to be a checklist of what has to be included in every lesson plan.</a:t>
            </a:r>
            <a:endParaRPr dirty="0"/>
          </a:p>
          <a:p>
            <a:pPr marL="457200" marR="0" lvl="0" indent="-292100" algn="l" rtl="0">
              <a:spcBef>
                <a:spcPts val="0"/>
              </a:spcBef>
              <a:spcAft>
                <a:spcPts val="0"/>
              </a:spcAft>
              <a:buClr>
                <a:srgbClr val="000000"/>
              </a:buClr>
              <a:buSzPts val="1000"/>
              <a:buFont typeface="Calibri"/>
              <a:buChar char="●"/>
            </a:pPr>
            <a:r>
              <a:rPr lang="en-US" sz="1200" b="0" i="0" u="none" strike="noStrike" cap="none" dirty="0">
                <a:solidFill>
                  <a:srgbClr val="000000"/>
                </a:solidFill>
                <a:latin typeface="Calibri"/>
                <a:ea typeface="Calibri"/>
                <a:cs typeface="Calibri"/>
                <a:sym typeface="Calibri"/>
              </a:rPr>
              <a:t>Responses for each Core Action can be a narrative rather than written as individual responses to each question separately.</a:t>
            </a:r>
            <a:endParaRPr sz="1200" b="0" i="0" u="none" strike="noStrike" cap="none" dirty="0">
              <a:solidFill>
                <a:srgbClr val="000000"/>
              </a:solidFill>
              <a:latin typeface="Calibri"/>
              <a:ea typeface="Calibri"/>
              <a:cs typeface="Calibri"/>
              <a:sym typeface="Calibri"/>
            </a:endParaRPr>
          </a:p>
          <a:p>
            <a:pPr marL="457200" marR="0" lvl="0" indent="-292100" algn="l" rtl="0">
              <a:spcBef>
                <a:spcPts val="0"/>
              </a:spcBef>
              <a:spcAft>
                <a:spcPts val="0"/>
              </a:spcAft>
              <a:buClr>
                <a:srgbClr val="000000"/>
              </a:buClr>
              <a:buSzPts val="1000"/>
              <a:buFont typeface="Calibri"/>
              <a:buChar char="●"/>
            </a:pPr>
            <a:r>
              <a:rPr lang="en-US" sz="1200" b="0" i="0" u="none" strike="noStrike" cap="none" dirty="0">
                <a:solidFill>
                  <a:srgbClr val="000000"/>
                </a:solidFill>
                <a:latin typeface="Calibri"/>
                <a:ea typeface="Calibri"/>
                <a:cs typeface="Calibri"/>
                <a:sym typeface="Calibri"/>
              </a:rPr>
              <a:t>After individually completing the Lesson Plan Analysis handout, first discuss evidence and responses with a partner or in small table groups, then share reflections as a whole group.</a:t>
            </a:r>
            <a:endParaRPr dirty="0"/>
          </a:p>
          <a:p>
            <a:pPr marL="457200" marR="0" lvl="0" indent="-292100" algn="l" rtl="0">
              <a:spcBef>
                <a:spcPts val="0"/>
              </a:spcBef>
              <a:spcAft>
                <a:spcPts val="0"/>
              </a:spcAft>
              <a:buClr>
                <a:srgbClr val="000000"/>
              </a:buClr>
              <a:buSzPts val="1000"/>
              <a:buFont typeface="Calibri"/>
              <a:buChar char="●"/>
            </a:pPr>
            <a:r>
              <a:rPr lang="en-US" sz="1200" b="0" i="0" u="none" strike="noStrike" cap="none" dirty="0">
                <a:solidFill>
                  <a:srgbClr val="000000"/>
                </a:solidFill>
                <a:latin typeface="Calibri"/>
                <a:ea typeface="Calibri"/>
                <a:cs typeface="Calibri"/>
                <a:sym typeface="Calibri"/>
              </a:rPr>
              <a:t>After discussing, participants may want to note specific strengths and specific areas in need of growth to be used later in the lesson feedback summary. (Don’t use lesson feedback summary form yet.)</a:t>
            </a:r>
            <a:endParaRPr dirty="0"/>
          </a:p>
          <a:p>
            <a:pPr marL="457200" marR="0" lvl="0" indent="-292100" algn="l" rtl="0">
              <a:spcBef>
                <a:spcPts val="0"/>
              </a:spcBef>
              <a:spcAft>
                <a:spcPts val="0"/>
              </a:spcAft>
              <a:buClr>
                <a:srgbClr val="000000"/>
              </a:buClr>
              <a:buSzPts val="1000"/>
              <a:buFont typeface="Calibri"/>
              <a:buChar char="●"/>
            </a:pPr>
            <a:r>
              <a:rPr lang="en-US" sz="1200" b="0" i="0" u="none" strike="noStrike" cap="none" dirty="0">
                <a:solidFill>
                  <a:srgbClr val="000000"/>
                </a:solidFill>
                <a:latin typeface="Calibri"/>
                <a:ea typeface="Calibri"/>
                <a:cs typeface="Calibri"/>
                <a:sym typeface="Calibri"/>
              </a:rPr>
              <a:t>If appropriate, you may have the group discuss how the lesson plan analysis illuminated aspects of the lesson observation.</a:t>
            </a:r>
            <a:endParaRPr dirty="0"/>
          </a:p>
          <a:p>
            <a:pPr marL="457200" marR="0" lvl="0" indent="-292100" algn="l" rtl="0">
              <a:lnSpc>
                <a:spcPct val="100000"/>
              </a:lnSpc>
              <a:spcBef>
                <a:spcPts val="0"/>
              </a:spcBef>
              <a:spcAft>
                <a:spcPts val="0"/>
              </a:spcAft>
              <a:buClr>
                <a:srgbClr val="000000"/>
              </a:buClr>
              <a:buSzPts val="1000"/>
              <a:buFont typeface="Calibri"/>
              <a:buChar char="●"/>
            </a:pPr>
            <a:r>
              <a:rPr lang="en-US" sz="1200" b="1" i="0" u="none" strike="noStrike" cap="none" dirty="0">
                <a:solidFill>
                  <a:srgbClr val="000000"/>
                </a:solidFill>
                <a:latin typeface="Calibri"/>
                <a:ea typeface="Calibri"/>
                <a:cs typeface="Calibri"/>
                <a:sym typeface="Calibri"/>
              </a:rPr>
              <a:t>Refer to the completed </a:t>
            </a:r>
            <a:r>
              <a:rPr lang="en-US" sz="1200" b="1" i="0" u="sng" strike="noStrike" cap="none" dirty="0">
                <a:solidFill>
                  <a:srgbClr val="000000"/>
                </a:solidFill>
                <a:latin typeface="Calibri"/>
                <a:ea typeface="Calibri"/>
                <a:cs typeface="Calibri"/>
                <a:sym typeface="Calibri"/>
              </a:rPr>
              <a:t>Lesson Plan Analysis – Model Response</a:t>
            </a:r>
            <a:r>
              <a:rPr lang="en-US" sz="1200" b="1" i="0" u="none" strike="noStrike" cap="none" dirty="0">
                <a:solidFill>
                  <a:srgbClr val="000000"/>
                </a:solidFill>
                <a:latin typeface="Calibri"/>
                <a:ea typeface="Calibri"/>
                <a:cs typeface="Calibri"/>
                <a:sym typeface="Calibri"/>
              </a:rPr>
              <a:t>.  Compare participants responses with the model response.  Participants may also be provided with the model response after the activity has been completed and discussed.  Use completed version to spark conversation about the plan that participants may not have highlighted. </a:t>
            </a:r>
            <a:endParaRPr sz="1200" b="1" i="0" u="none" strike="noStrike" cap="none" dirty="0">
              <a:solidFill>
                <a:srgbClr val="000000"/>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1" i="0" u="none" strike="noStrike" cap="none" dirty="0">
              <a:solidFill>
                <a:srgbClr val="000000"/>
              </a:solidFill>
              <a:latin typeface="Calibri"/>
              <a:ea typeface="Calibri"/>
              <a:cs typeface="Calibri"/>
              <a:sym typeface="Calibri"/>
            </a:endParaRPr>
          </a:p>
        </p:txBody>
      </p:sp>
      <p:sp>
        <p:nvSpPr>
          <p:cNvPr id="454" name="Google Shape;454;p34: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3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dirty="0">
                <a:solidFill>
                  <a:schemeClr val="dk1"/>
                </a:solidFill>
                <a:latin typeface="Calibri"/>
                <a:ea typeface="Calibri"/>
                <a:cs typeface="Calibri"/>
                <a:sym typeface="Calibri"/>
              </a:rPr>
              <a:t>Big Idea</a:t>
            </a:r>
            <a:r>
              <a:rPr lang="en-US" sz="1200" b="0" i="0" u="none" strike="noStrike" cap="none" dirty="0">
                <a:solidFill>
                  <a:schemeClr val="dk1"/>
                </a:solidFill>
                <a:latin typeface="Calibri"/>
                <a:ea typeface="Calibri"/>
                <a:cs typeface="Calibri"/>
                <a:sym typeface="Calibri"/>
              </a:rPr>
              <a:t>: Consider the implications of the Lesson Plan Analysis</a:t>
            </a:r>
            <a:endParaRPr dirty="0"/>
          </a:p>
          <a:p>
            <a:pPr marL="0" marR="0" lvl="0" indent="0" algn="l" rtl="0">
              <a:spcBef>
                <a:spcPts val="0"/>
              </a:spcBef>
              <a:spcAft>
                <a:spcPts val="0"/>
              </a:spcAft>
              <a:buClr>
                <a:schemeClr val="dk1"/>
              </a:buClr>
              <a:buSzPts val="3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dirty="0">
                <a:solidFill>
                  <a:schemeClr val="dk1"/>
                </a:solidFill>
                <a:latin typeface="Calibri"/>
                <a:ea typeface="Calibri"/>
                <a:cs typeface="Calibri"/>
                <a:sym typeface="Calibri"/>
              </a:rPr>
              <a:t>Details</a:t>
            </a:r>
            <a:r>
              <a:rPr lang="en-US" sz="1200" b="0" i="0" u="none" strike="noStrike" cap="none" dirty="0">
                <a:solidFill>
                  <a:schemeClr val="dk1"/>
                </a:solidFill>
                <a:latin typeface="Calibri"/>
                <a:ea typeface="Calibri"/>
                <a:cs typeface="Calibri"/>
                <a:sym typeface="Calibri"/>
              </a:rPr>
              <a:t>:</a:t>
            </a:r>
            <a:endParaRPr dirty="0"/>
          </a:p>
          <a:p>
            <a:pPr marL="171450" marR="0" lvl="0" indent="-171450" algn="l" rtl="0">
              <a:spcBef>
                <a:spcPts val="0"/>
              </a:spcBef>
              <a:spcAft>
                <a:spcPts val="0"/>
              </a:spcAft>
              <a:buClr>
                <a:schemeClr val="dk1"/>
              </a:buClr>
              <a:buSzPts val="300"/>
              <a:buFont typeface="Arial"/>
              <a:buChar char="•"/>
            </a:pPr>
            <a:r>
              <a:rPr lang="en-US" sz="1200" b="1" i="0" u="none" strike="noStrike" cap="none" dirty="0">
                <a:solidFill>
                  <a:schemeClr val="dk1"/>
                </a:solidFill>
                <a:latin typeface="Calibri"/>
                <a:ea typeface="Calibri"/>
                <a:cs typeface="Calibri"/>
                <a:sym typeface="Calibri"/>
              </a:rPr>
              <a:t>The questions provide on the slide are general reflection questions; however, the reflection questions should be adjusted by the facilitator to best meet the specific learning needs of the audience.</a:t>
            </a:r>
            <a:endParaRPr dirty="0"/>
          </a:p>
          <a:p>
            <a:pPr marL="0" marR="0" lvl="0" indent="0" algn="l" rtl="0">
              <a:spcBef>
                <a:spcPts val="0"/>
              </a:spcBef>
              <a:spcAft>
                <a:spcPts val="0"/>
              </a:spcAft>
              <a:buClr>
                <a:schemeClr val="dk1"/>
              </a:buClr>
              <a:buSzPts val="300"/>
              <a:buFont typeface="Calibri"/>
              <a:buNone/>
            </a:pPr>
            <a:endParaRPr sz="1200" b="0" i="0" u="none" strike="noStrike" cap="none" dirty="0">
              <a:solidFill>
                <a:schemeClr val="dk1"/>
              </a:solidFill>
              <a:latin typeface="Calibri"/>
              <a:ea typeface="Calibri"/>
              <a:cs typeface="Calibri"/>
              <a:sym typeface="Calibri"/>
            </a:endParaRPr>
          </a:p>
          <a:p>
            <a:pPr marL="457200" marR="0" lvl="1"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Based on your role in the learning community, how did examining the lesson plan help you think about the impact of impact of curriculum resources on instructional practice in your work as a:</a:t>
            </a:r>
            <a:endParaRPr dirty="0"/>
          </a:p>
          <a:p>
            <a:pPr marL="628650" marR="0" lvl="1" indent="-171450" algn="l" rtl="0">
              <a:spcBef>
                <a:spcPts val="0"/>
              </a:spcBef>
              <a:spcAft>
                <a:spcPts val="0"/>
              </a:spcAft>
              <a:buClr>
                <a:schemeClr val="dk1"/>
              </a:buClr>
              <a:buSzPts val="1200"/>
              <a:buFont typeface="Arial"/>
              <a:buChar char="•"/>
            </a:pPr>
            <a:r>
              <a:rPr lang="en-US" sz="1200" b="1" i="0" u="none" strike="noStrike" cap="none" dirty="0">
                <a:solidFill>
                  <a:schemeClr val="dk1"/>
                </a:solidFill>
                <a:latin typeface="Calibri"/>
                <a:ea typeface="Calibri"/>
                <a:cs typeface="Calibri"/>
                <a:sym typeface="Calibri"/>
              </a:rPr>
              <a:t>Superintendent/District Leader</a:t>
            </a:r>
            <a:r>
              <a:rPr lang="en-US" sz="1200" b="0" i="0" u="none" strike="noStrike" cap="none" dirty="0">
                <a:solidFill>
                  <a:schemeClr val="dk1"/>
                </a:solidFill>
                <a:latin typeface="Calibri"/>
                <a:ea typeface="Calibri"/>
                <a:cs typeface="Calibri"/>
                <a:sym typeface="Calibri"/>
              </a:rPr>
              <a:t> – How are resources directed to provide standards-aligned curriculum materials in classrooms?</a:t>
            </a:r>
            <a:endParaRPr dirty="0"/>
          </a:p>
          <a:p>
            <a:pPr marL="628650" marR="0" lvl="1" indent="-171450" algn="l" rtl="0">
              <a:spcBef>
                <a:spcPts val="0"/>
              </a:spcBef>
              <a:spcAft>
                <a:spcPts val="0"/>
              </a:spcAft>
              <a:buClr>
                <a:schemeClr val="dk1"/>
              </a:buClr>
              <a:buSzPts val="1200"/>
              <a:buFont typeface="Arial"/>
              <a:buChar char="•"/>
            </a:pPr>
            <a:r>
              <a:rPr lang="en-US" sz="1200" b="1" i="0" u="none" strike="noStrike" cap="none" dirty="0">
                <a:solidFill>
                  <a:schemeClr val="dk1"/>
                </a:solidFill>
                <a:latin typeface="Calibri"/>
                <a:ea typeface="Calibri"/>
                <a:cs typeface="Calibri"/>
                <a:sym typeface="Calibri"/>
              </a:rPr>
              <a:t>School Leader</a:t>
            </a:r>
            <a:r>
              <a:rPr lang="en-US" sz="1200" b="0" i="0" u="none" strike="noStrike" cap="none" dirty="0">
                <a:solidFill>
                  <a:schemeClr val="dk1"/>
                </a:solidFill>
                <a:latin typeface="Calibri"/>
                <a:ea typeface="Calibri"/>
                <a:cs typeface="Calibri"/>
                <a:sym typeface="Calibri"/>
              </a:rPr>
              <a:t> – What building conditions must exist to provide all classrooms with access to standards-aligned curriculum materials?</a:t>
            </a:r>
            <a:endParaRPr dirty="0"/>
          </a:p>
          <a:p>
            <a:pPr marL="628650" marR="0" lvl="1" indent="-171450" algn="l" rtl="0">
              <a:spcBef>
                <a:spcPts val="0"/>
              </a:spcBef>
              <a:spcAft>
                <a:spcPts val="0"/>
              </a:spcAft>
              <a:buClr>
                <a:schemeClr val="dk1"/>
              </a:buClr>
              <a:buSzPts val="1200"/>
              <a:buFont typeface="Arial"/>
              <a:buChar char="•"/>
            </a:pPr>
            <a:r>
              <a:rPr lang="en-US" sz="1200" b="1" i="0" u="none" strike="noStrike" cap="none" dirty="0">
                <a:solidFill>
                  <a:schemeClr val="dk1"/>
                </a:solidFill>
                <a:latin typeface="Calibri"/>
                <a:ea typeface="Calibri"/>
                <a:cs typeface="Calibri"/>
                <a:sym typeface="Calibri"/>
              </a:rPr>
              <a:t>Coach</a:t>
            </a:r>
            <a:r>
              <a:rPr lang="en-US" sz="1200" b="0" i="0" u="none" strike="noStrike" cap="none" dirty="0">
                <a:solidFill>
                  <a:schemeClr val="dk1"/>
                </a:solidFill>
                <a:latin typeface="Calibri"/>
                <a:ea typeface="Calibri"/>
                <a:cs typeface="Calibri"/>
                <a:sym typeface="Calibri"/>
              </a:rPr>
              <a:t> - How can content-based feedback help prioritize professional learning and coaching activities to support teachers’ implementation of standards-aligned curriculum resources?</a:t>
            </a:r>
            <a:endParaRPr dirty="0"/>
          </a:p>
          <a:p>
            <a:pPr marL="628650" marR="0" lvl="1" indent="-171450" algn="l" rtl="0">
              <a:spcBef>
                <a:spcPts val="0"/>
              </a:spcBef>
              <a:spcAft>
                <a:spcPts val="0"/>
              </a:spcAft>
              <a:buClr>
                <a:schemeClr val="dk1"/>
              </a:buClr>
              <a:buSzPts val="1200"/>
              <a:buFont typeface="Arial"/>
              <a:buChar char="•"/>
            </a:pPr>
            <a:r>
              <a:rPr lang="en-US" sz="1200" b="1" i="0" u="none" strike="noStrike" cap="none" dirty="0">
                <a:solidFill>
                  <a:schemeClr val="dk1"/>
                </a:solidFill>
                <a:latin typeface="Calibri"/>
                <a:ea typeface="Calibri"/>
                <a:cs typeface="Calibri"/>
                <a:sym typeface="Calibri"/>
              </a:rPr>
              <a:t>Teacher </a:t>
            </a:r>
            <a:r>
              <a:rPr lang="en-US" sz="1200" b="0" i="0" u="none" strike="noStrike" cap="none" dirty="0">
                <a:solidFill>
                  <a:schemeClr val="dk1"/>
                </a:solidFill>
                <a:latin typeface="Calibri"/>
                <a:ea typeface="Calibri"/>
                <a:cs typeface="Calibri"/>
                <a:sym typeface="Calibri"/>
              </a:rPr>
              <a:t>– Which aspects of your planning process provides all students with access to grade-level standards-based content and tasks?  Which aspects do not?</a:t>
            </a:r>
            <a:endParaRPr dirty="0"/>
          </a:p>
          <a:p>
            <a:pPr marL="628650" marR="0" lvl="1" indent="-171450" algn="l" rtl="0">
              <a:spcBef>
                <a:spcPts val="0"/>
              </a:spcBef>
              <a:spcAft>
                <a:spcPts val="0"/>
              </a:spcAft>
              <a:buClr>
                <a:schemeClr val="dk1"/>
              </a:buClr>
              <a:buSzPts val="1200"/>
              <a:buFont typeface="Arial"/>
              <a:buChar char="•"/>
            </a:pPr>
            <a:r>
              <a:rPr lang="en-US" sz="1200" b="1" i="0" u="none" strike="noStrike" cap="none" dirty="0">
                <a:solidFill>
                  <a:schemeClr val="dk1"/>
                </a:solidFill>
                <a:latin typeface="Calibri"/>
                <a:ea typeface="Calibri"/>
                <a:cs typeface="Calibri"/>
                <a:sym typeface="Calibri"/>
              </a:rPr>
              <a:t>Parent</a:t>
            </a:r>
            <a:r>
              <a:rPr lang="en-US" sz="1200" b="0" i="0" u="none" strike="noStrike" cap="none" dirty="0">
                <a:solidFill>
                  <a:schemeClr val="dk1"/>
                </a:solidFill>
                <a:latin typeface="Calibri"/>
                <a:ea typeface="Calibri"/>
                <a:cs typeface="Calibri"/>
                <a:sym typeface="Calibri"/>
              </a:rPr>
              <a:t> – Where do you see evidence of your child's success and challenges with standards-aligned grade-level content?</a:t>
            </a:r>
            <a:endParaRPr dirty="0"/>
          </a:p>
          <a:p>
            <a:pPr marL="628650" marR="0" lvl="1" indent="-171450" algn="l" rtl="0">
              <a:spcBef>
                <a:spcPts val="0"/>
              </a:spcBef>
              <a:spcAft>
                <a:spcPts val="0"/>
              </a:spcAft>
              <a:buClr>
                <a:schemeClr val="dk1"/>
              </a:buClr>
              <a:buSzPts val="1200"/>
              <a:buFont typeface="Arial"/>
              <a:buChar char="•"/>
            </a:pPr>
            <a:r>
              <a:rPr lang="en-US" sz="1200" b="1" i="0" u="none" strike="noStrike" cap="none" dirty="0">
                <a:solidFill>
                  <a:schemeClr val="dk1"/>
                </a:solidFill>
                <a:latin typeface="Calibri"/>
                <a:ea typeface="Calibri"/>
                <a:cs typeface="Calibri"/>
                <a:sym typeface="Calibri"/>
              </a:rPr>
              <a:t>Partner organization</a:t>
            </a:r>
            <a:r>
              <a:rPr lang="en-US" sz="1200" b="0" i="0" u="none" strike="noStrike" cap="none" dirty="0">
                <a:solidFill>
                  <a:schemeClr val="dk1"/>
                </a:solidFill>
                <a:latin typeface="Calibri"/>
                <a:ea typeface="Calibri"/>
                <a:cs typeface="Calibri"/>
                <a:sym typeface="Calibri"/>
              </a:rPr>
              <a:t> – How does our organization’s theory of action and activities with districts partners support improved student outcomes with standards-aligned instruction?</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 </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Based on your role in the learning community, what resources and strategies could be used provide all classrooms access to standards-aligned curriculum resources?  </a:t>
            </a:r>
            <a:endParaRPr dirty="0"/>
          </a:p>
          <a:p>
            <a:pPr marL="0" marR="0" lvl="0" indent="0" algn="l" rtl="0">
              <a:spcBef>
                <a:spcPts val="0"/>
              </a:spcBef>
              <a:spcAft>
                <a:spcPts val="0"/>
              </a:spcAft>
              <a:buClr>
                <a:schemeClr val="dk1"/>
              </a:buClr>
              <a:buSzPts val="3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dirty="0">
                <a:solidFill>
                  <a:schemeClr val="dk1"/>
                </a:solidFill>
                <a:latin typeface="Calibri"/>
                <a:ea typeface="Calibri"/>
                <a:cs typeface="Calibri"/>
                <a:sym typeface="Calibri"/>
              </a:rPr>
              <a:t>Background Knowledge:</a:t>
            </a:r>
            <a:endParaRPr dirty="0"/>
          </a:p>
          <a:p>
            <a:pPr marL="457200" marR="0" lvl="0" indent="-304800" algn="l" rtl="0">
              <a:spcBef>
                <a:spcPts val="0"/>
              </a:spcBef>
              <a:spcAft>
                <a:spcPts val="0"/>
              </a:spcAft>
              <a:buClr>
                <a:schemeClr val="dk1"/>
              </a:buClr>
              <a:buSzPts val="1200"/>
              <a:buFont typeface="Calibri"/>
              <a:buAutoNum type="arabicPeriod"/>
            </a:pPr>
            <a:r>
              <a:rPr lang="en-US" sz="1200" b="0" i="0" u="none" strike="noStrike" cap="none" dirty="0">
                <a:solidFill>
                  <a:schemeClr val="dk1"/>
                </a:solidFill>
                <a:latin typeface="Calibri"/>
                <a:ea typeface="Calibri"/>
                <a:cs typeface="Calibri"/>
                <a:sym typeface="Calibri"/>
              </a:rPr>
              <a:t>Refer to the </a:t>
            </a:r>
            <a:r>
              <a:rPr lang="en-US" sz="1200" b="0" i="0" u="sng" strike="noStrike" cap="none" dirty="0">
                <a:solidFill>
                  <a:schemeClr val="hlink"/>
                </a:solidFill>
                <a:latin typeface="Calibri"/>
                <a:ea typeface="Calibri"/>
                <a:cs typeface="Calibri"/>
                <a:sym typeface="Calibri"/>
                <a:hlinkClick r:id="rId3"/>
              </a:rPr>
              <a:t>Lesson Planning Tool</a:t>
            </a:r>
            <a:r>
              <a:rPr lang="en-US" sz="1200" b="0" i="0" u="none" strike="noStrike" cap="none" dirty="0">
                <a:solidFill>
                  <a:schemeClr val="dk1"/>
                </a:solidFill>
                <a:latin typeface="Calibri"/>
                <a:ea typeface="Calibri"/>
                <a:cs typeface="Calibri"/>
                <a:sym typeface="Calibri"/>
              </a:rPr>
              <a:t> (http://achievethecore.org/lesson-planning-tool/) on achievethecore.org to practice planning with the CCR standards in mind. The Lesson Planning Tool (digital version only) guides teachers through a series of prompts about the lesson content, structure, and activities to ensure the Shifts required by CCR standards are central to the lesson.  References to Core Actions and indicators found in the IPG can be found throughout the Lesson Planning Tool. Teachers using the lesson planning tool with a coach or colleague can use these references to more easily make connections between what CCR-aligned content and practice has been planned and what is to be observed during classroom instruction.  These lessons can be easily shared with a coach in advance of a non-evaluative observation focused on CCR-aligned classroom instruction.</a:t>
            </a:r>
            <a:endParaRPr dirty="0"/>
          </a:p>
          <a:p>
            <a:pPr marL="457200" marR="0" lvl="0" indent="-304800" algn="l" rtl="0">
              <a:spcBef>
                <a:spcPts val="0"/>
              </a:spcBef>
              <a:spcAft>
                <a:spcPts val="0"/>
              </a:spcAft>
              <a:buClr>
                <a:schemeClr val="dk1"/>
              </a:buClr>
              <a:buSzPts val="1200"/>
              <a:buFont typeface="Calibri"/>
              <a:buAutoNum type="arabicPeriod"/>
            </a:pPr>
            <a:r>
              <a:rPr lang="en-US" sz="1200" b="0" i="0" u="none" strike="noStrike" cap="none" dirty="0">
                <a:solidFill>
                  <a:schemeClr val="dk1"/>
                </a:solidFill>
                <a:latin typeface="Calibri"/>
                <a:ea typeface="Calibri"/>
                <a:cs typeface="Calibri"/>
                <a:sym typeface="Calibri"/>
              </a:rPr>
              <a:t>Refer to the Instructional Materials Evaluation Tool (IMET) (http://achievethecore.org/page/1946/instructional-materials-evaluation-tool) to evaluate comprehensive textbook or textbook series for alignment to the Shifts and major features of the CCSS. For use with ELA/literacy materials for grades K-2 or 3-12 and for mathematics materials K-8 or high school. The IMET is a tool within the </a:t>
            </a:r>
            <a:r>
              <a:rPr lang="en-US" sz="1200" b="0" i="0" u="sng" strike="noStrike" cap="none" dirty="0">
                <a:solidFill>
                  <a:schemeClr val="hlink"/>
                </a:solidFill>
                <a:latin typeface="Calibri"/>
                <a:ea typeface="Calibri"/>
                <a:cs typeface="Calibri"/>
                <a:sym typeface="Calibri"/>
                <a:hlinkClick r:id="rId4"/>
              </a:rPr>
              <a:t>Materials Alignment Toolkit</a:t>
            </a:r>
            <a:r>
              <a:rPr lang="en-US" sz="1200" b="0" i="0" u="none" strike="noStrike" cap="none" dirty="0">
                <a:solidFill>
                  <a:schemeClr val="dk1"/>
                </a:solidFill>
                <a:latin typeface="Calibri"/>
                <a:ea typeface="Calibri"/>
                <a:cs typeface="Calibri"/>
                <a:sym typeface="Calibri"/>
              </a:rPr>
              <a:t> (http://achievethecore.org/page/1097/toolkit-portfolio), developed in partnership with Achieve, the Council of Chief State School Officers (CCSSO) and the Council of Great City Schools (CGCS).</a:t>
            </a:r>
            <a:endParaRPr dirty="0"/>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	Use this tool to:</a:t>
            </a:r>
            <a:endParaRPr dirty="0"/>
          </a:p>
          <a:p>
            <a:pPr marL="914400" marR="0" lvl="0" indent="-292100" algn="l" rtl="0">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Inform decisions about purchasing curriculum materials</a:t>
            </a:r>
            <a:endParaRPr dirty="0"/>
          </a:p>
          <a:p>
            <a:pPr marL="914400" marR="0" lvl="0" indent="-292100" algn="l" rtl="0">
              <a:spcBef>
                <a:spcPts val="0"/>
              </a:spcBef>
              <a:spcAft>
                <a:spcPts val="0"/>
              </a:spcAft>
              <a:buClr>
                <a:schemeClr val="dk1"/>
              </a:buClr>
              <a:buSzPts val="1000"/>
              <a:buFont typeface="Arial"/>
              <a:buChar char="●"/>
            </a:pPr>
            <a:r>
              <a:rPr lang="en-US" sz="1200" b="0" i="0" u="none" strike="noStrike" cap="none" dirty="0">
                <a:solidFill>
                  <a:schemeClr val="dk1"/>
                </a:solidFill>
                <a:latin typeface="Calibri"/>
                <a:ea typeface="Calibri"/>
                <a:cs typeface="Calibri"/>
                <a:sym typeface="Calibri"/>
              </a:rPr>
              <a:t>Evaluate previously purchased materials to identify neces­sary modifications to align more closely to the standards and Shifts</a:t>
            </a:r>
            <a:endParaRPr dirty="0"/>
          </a:p>
          <a:p>
            <a:pPr marL="914400" marR="0" lvl="0" indent="-30480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Build understanding of what aligned materials look like</a:t>
            </a:r>
            <a:endParaRPr dirty="0"/>
          </a:p>
          <a:p>
            <a:pPr marL="457200" marR="0" lvl="0" indent="387350" algn="l" rtl="0">
              <a:spcBef>
                <a:spcPts val="0"/>
              </a:spcBef>
              <a:spcAft>
                <a:spcPts val="0"/>
              </a:spcAft>
              <a:buClr>
                <a:schemeClr val="dk1"/>
              </a:buClr>
              <a:buSzPts val="1100"/>
              <a:buFont typeface="Arial"/>
              <a:buNone/>
            </a:pPr>
            <a:endParaRPr sz="1200" b="0" i="0" u="sng" strike="noStrike" cap="none" dirty="0">
              <a:solidFill>
                <a:schemeClr val="hlink"/>
              </a:solidFill>
              <a:latin typeface="Calibri"/>
              <a:ea typeface="Calibri"/>
              <a:cs typeface="Calibri"/>
              <a:sym typeface="Calibri"/>
              <a:hlinkClick r:id="rId5"/>
            </a:endParaRPr>
          </a:p>
          <a:p>
            <a:pPr marL="0" marR="0" lvl="0" indent="0" algn="l" rtl="0">
              <a:lnSpc>
                <a:spcPct val="100000"/>
              </a:lnSpc>
              <a:spcBef>
                <a:spcPts val="0"/>
              </a:spcBef>
              <a:spcAft>
                <a:spcPts val="0"/>
              </a:spcAft>
              <a:buClr>
                <a:schemeClr val="dk1"/>
              </a:buClr>
              <a:buSzPts val="1100"/>
              <a:buFont typeface="Arial"/>
              <a:buNone/>
            </a:pPr>
            <a:r>
              <a:rPr lang="en-US" sz="1200" b="0" i="0" u="sng" strike="noStrike" cap="none" dirty="0">
                <a:solidFill>
                  <a:schemeClr val="hlink"/>
                </a:solidFill>
                <a:latin typeface="Calibri"/>
                <a:ea typeface="Calibri"/>
                <a:cs typeface="Calibri"/>
                <a:sym typeface="Calibri"/>
                <a:hlinkClick r:id="rId5"/>
              </a:rPr>
              <a:t>Instructional Materials Evaluation Tool </a:t>
            </a:r>
            <a:r>
              <a:rPr lang="en-US" sz="1200" b="0" i="0" u="none" strike="noStrike" cap="none" dirty="0">
                <a:solidFill>
                  <a:schemeClr val="hlink"/>
                </a:solidFill>
                <a:latin typeface="Calibri"/>
                <a:ea typeface="Calibri"/>
                <a:cs typeface="Calibri"/>
                <a:sym typeface="Calibri"/>
              </a:rPr>
              <a:t>(</a:t>
            </a:r>
            <a:r>
              <a:rPr lang="en-US" sz="1200" b="0" i="0" u="none" strike="noStrike" cap="none" dirty="0">
                <a:solidFill>
                  <a:srgbClr val="000000"/>
                </a:solidFill>
                <a:latin typeface="Calibri"/>
                <a:ea typeface="Calibri"/>
                <a:cs typeface="Calibri"/>
                <a:sym typeface="Calibri"/>
              </a:rPr>
              <a:t>http://achievethecore.org/page/1946/instructional-materials-evaluation-tool)</a:t>
            </a:r>
            <a:endParaRPr dirty="0"/>
          </a:p>
          <a:p>
            <a:pPr marL="0" marR="0" lvl="0" indent="387350" algn="l" rtl="0">
              <a:spcBef>
                <a:spcPts val="0"/>
              </a:spcBef>
              <a:spcAft>
                <a:spcPts val="0"/>
              </a:spcAft>
              <a:buClr>
                <a:schemeClr val="dk1"/>
              </a:buClr>
              <a:buSzPts val="1100"/>
              <a:buFont typeface="Arial"/>
              <a:buNone/>
            </a:pPr>
            <a:endParaRPr sz="1200" b="0" i="0" u="sng" strike="noStrike" cap="none" dirty="0">
              <a:solidFill>
                <a:schemeClr val="hlink"/>
              </a:solidFill>
              <a:latin typeface="Calibri"/>
              <a:ea typeface="Calibri"/>
              <a:cs typeface="Calibri"/>
              <a:sym typeface="Calibri"/>
              <a:hlinkClick r:id="rId5"/>
            </a:endParaRPr>
          </a:p>
          <a:p>
            <a:pPr marL="457200" marR="0" lvl="0" indent="-304800" algn="l" rtl="0">
              <a:spcBef>
                <a:spcPts val="0"/>
              </a:spcBef>
              <a:spcAft>
                <a:spcPts val="0"/>
              </a:spcAft>
              <a:buClr>
                <a:srgbClr val="000000"/>
              </a:buClr>
              <a:buSzPts val="1200"/>
              <a:buFont typeface="Calibri"/>
              <a:buAutoNum type="arabicPeriod"/>
            </a:pPr>
            <a:r>
              <a:rPr lang="en-US" sz="1200" b="0" i="0" u="none" strike="noStrike" cap="none" dirty="0">
                <a:solidFill>
                  <a:srgbClr val="000000"/>
                </a:solidFill>
                <a:latin typeface="Calibri"/>
                <a:ea typeface="Calibri"/>
                <a:cs typeface="Calibri"/>
                <a:sym typeface="Calibri"/>
              </a:rPr>
              <a:t>Also included in the </a:t>
            </a:r>
            <a:r>
              <a:rPr lang="en-US" sz="1200" b="0" i="0" u="sng" strike="noStrike" cap="none" dirty="0">
                <a:solidFill>
                  <a:schemeClr val="hlink"/>
                </a:solidFill>
                <a:latin typeface="Calibri"/>
                <a:ea typeface="Calibri"/>
                <a:cs typeface="Calibri"/>
                <a:sym typeface="Calibri"/>
                <a:hlinkClick r:id="rId4"/>
              </a:rPr>
              <a:t>Materials Alignment Toolkit</a:t>
            </a:r>
            <a:r>
              <a:rPr lang="en-US" sz="1200" b="0" i="0" u="none" strike="noStrike" cap="none" dirty="0">
                <a:solidFill>
                  <a:srgbClr val="000000"/>
                </a:solidFill>
                <a:latin typeface="Calibri"/>
                <a:ea typeface="Calibri"/>
                <a:cs typeface="Calibri"/>
                <a:sym typeface="Calibri"/>
              </a:rPr>
              <a:t> are </a:t>
            </a:r>
            <a:r>
              <a:rPr lang="en-US" sz="1200" b="0" i="0" u="none" strike="noStrike" cap="none" dirty="0" err="1">
                <a:solidFill>
                  <a:srgbClr val="000000"/>
                </a:solidFill>
                <a:latin typeface="Calibri"/>
                <a:ea typeface="Calibri"/>
                <a:cs typeface="Calibri"/>
                <a:sym typeface="Calibri"/>
              </a:rPr>
              <a:t>EQuIP</a:t>
            </a:r>
            <a:r>
              <a:rPr lang="en-US" sz="1200" b="0" i="0" u="none" strike="noStrike" cap="none" dirty="0">
                <a:solidFill>
                  <a:srgbClr val="000000"/>
                </a:solidFill>
                <a:latin typeface="Calibri"/>
                <a:ea typeface="Calibri"/>
                <a:cs typeface="Calibri"/>
                <a:sym typeface="Calibri"/>
              </a:rPr>
              <a:t> (Educators Evaluating the Quality of Instructional Products) rubrics which are designed to help educators evaluate standards alignment of multi-day lessons in ELA/Literacy, Mathematics and Science.  The rubrics and training materials are available from </a:t>
            </a:r>
            <a:r>
              <a:rPr lang="en-US" sz="1200" b="0" i="0" u="sng" strike="noStrike" cap="none" dirty="0">
                <a:solidFill>
                  <a:schemeClr val="hlink"/>
                </a:solidFill>
                <a:latin typeface="Calibri"/>
                <a:ea typeface="Calibri"/>
                <a:cs typeface="Calibri"/>
                <a:sym typeface="Calibri"/>
                <a:hlinkClick r:id="rId6"/>
              </a:rPr>
              <a:t>Achieve</a:t>
            </a:r>
            <a:r>
              <a:rPr lang="en-US" sz="1200" b="0" i="0" u="none" strike="noStrike" cap="none" dirty="0">
                <a:solidFill>
                  <a:srgbClr val="000000"/>
                </a:solidFill>
                <a:latin typeface="Calibri"/>
                <a:ea typeface="Calibri"/>
                <a:cs typeface="Calibri"/>
                <a:sym typeface="Calibri"/>
              </a:rPr>
              <a:t> (https://www.achieve.org/).</a:t>
            </a:r>
            <a:endParaRPr sz="1200" b="0" i="0" u="none" strike="noStrike" cap="none" dirty="0">
              <a:solidFill>
                <a:srgbClr val="000000"/>
              </a:solidFill>
              <a:latin typeface="Calibri"/>
              <a:ea typeface="Calibri"/>
              <a:cs typeface="Calibri"/>
              <a:sym typeface="Calibri"/>
            </a:endParaRPr>
          </a:p>
          <a:p>
            <a:pPr marL="457200" marR="0" lvl="0" indent="-304800" algn="l" rtl="0">
              <a:spcBef>
                <a:spcPts val="0"/>
              </a:spcBef>
              <a:spcAft>
                <a:spcPts val="0"/>
              </a:spcAft>
              <a:buClr>
                <a:srgbClr val="000000"/>
              </a:buClr>
              <a:buSzPts val="1309"/>
              <a:buFont typeface="Calibri"/>
              <a:buAutoNum type="arabicPeriod"/>
            </a:pPr>
            <a:r>
              <a:rPr lang="en-US" sz="1200" b="0" i="0" u="sng" strike="noStrike" cap="none" dirty="0">
                <a:solidFill>
                  <a:schemeClr val="hlink"/>
                </a:solidFill>
                <a:latin typeface="Calibri"/>
                <a:ea typeface="Calibri"/>
                <a:cs typeface="Calibri"/>
                <a:sym typeface="Calibri"/>
                <a:hlinkClick r:id="rId7"/>
              </a:rPr>
              <a:t>EdReports.org</a:t>
            </a:r>
            <a:r>
              <a:rPr lang="en-US" sz="1200" b="0" i="0" u="none" strike="noStrike" cap="none" dirty="0">
                <a:solidFill>
                  <a:srgbClr val="000000"/>
                </a:solidFill>
                <a:latin typeface="Calibri"/>
                <a:ea typeface="Calibri"/>
                <a:cs typeface="Calibri"/>
                <a:sym typeface="Calibri"/>
              </a:rPr>
              <a:t> is an independent nonprofit that publishes free reviews of instructional materials, using an educator-designed tool that measures alignment, usability, and other quality criteria. The reports help districts and educators make informed purchasing and instructional decisions that support improved student outcomes.  Refer to </a:t>
            </a:r>
            <a:r>
              <a:rPr lang="en-US" sz="1200" b="0" i="0" u="none" strike="noStrike" cap="none" dirty="0" err="1">
                <a:solidFill>
                  <a:srgbClr val="000000"/>
                </a:solidFill>
                <a:latin typeface="Calibri"/>
                <a:ea typeface="Calibri"/>
                <a:cs typeface="Calibri"/>
                <a:sym typeface="Calibri"/>
              </a:rPr>
              <a:t>EdReports</a:t>
            </a:r>
            <a:r>
              <a:rPr lang="en-US" sz="1200" b="0" i="0" u="none" strike="noStrike" cap="none" dirty="0">
                <a:solidFill>
                  <a:srgbClr val="000000"/>
                </a:solidFill>
                <a:latin typeface="Calibri"/>
                <a:ea typeface="Calibri"/>
                <a:cs typeface="Calibri"/>
                <a:sym typeface="Calibri"/>
              </a:rPr>
              <a:t> for completed analyses of curriculum materials and lessons for both Mathematics and ELA/Literacy.</a:t>
            </a:r>
            <a:endParaRPr dirty="0"/>
          </a:p>
        </p:txBody>
      </p:sp>
      <p:sp>
        <p:nvSpPr>
          <p:cNvPr id="461" name="Google Shape;461;p35: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000000"/>
              </a:buClr>
              <a:buSzPts val="1100"/>
              <a:buFont typeface="Arial"/>
              <a:buNone/>
            </a:pPr>
            <a:r>
              <a:rPr lang="en-US" sz="1200" b="1" i="0" u="none" strike="noStrike" cap="none">
                <a:solidFill>
                  <a:schemeClr val="dk1"/>
                </a:solidFill>
                <a:latin typeface="Calibri"/>
                <a:ea typeface="Calibri"/>
                <a:cs typeface="Calibri"/>
                <a:sym typeface="Calibri"/>
              </a:rPr>
              <a:t>Big Idea: </a:t>
            </a:r>
            <a:r>
              <a:rPr lang="en-US" sz="1200" b="0" i="0" u="none" strike="noStrike" cap="none">
                <a:solidFill>
                  <a:schemeClr val="dk1"/>
                </a:solidFill>
                <a:latin typeface="Calibri"/>
                <a:ea typeface="Calibri"/>
                <a:cs typeface="Calibri"/>
                <a:sym typeface="Calibri"/>
              </a:rPr>
              <a:t> To get a full picture of instruction, it is critical to examine how effective the lesson was for student mastery of the subject matter (“We think we taught x. What did the students actually learn?”).  Student outcomes are another important aspect of the teaching and learning cycle.</a:t>
            </a:r>
            <a:endParaRPr/>
          </a:p>
          <a:p>
            <a:pPr marL="0" marR="0" lvl="0" indent="0" algn="l" rtl="0">
              <a:spcBef>
                <a:spcPts val="0"/>
              </a:spcBef>
              <a:spcAft>
                <a:spcPts val="0"/>
              </a:spcAft>
              <a:buClr>
                <a:srgbClr val="000000"/>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100"/>
              <a:buFont typeface="Arial"/>
              <a:buNone/>
            </a:pPr>
            <a:r>
              <a:rPr lang="en-US" sz="1200" b="1" i="0" u="none" strike="noStrike" cap="none">
                <a:solidFill>
                  <a:schemeClr val="dk1"/>
                </a:solidFill>
                <a:latin typeface="Calibri"/>
                <a:ea typeface="Calibri"/>
                <a:cs typeface="Calibri"/>
                <a:sym typeface="Calibri"/>
              </a:rPr>
              <a:t>Details:</a:t>
            </a:r>
            <a:endParaRPr/>
          </a:p>
          <a:p>
            <a:pPr marL="457200" marR="0" lvl="0" indent="-292100" algn="l" rtl="0">
              <a:spcBef>
                <a:spcPts val="0"/>
              </a:spcBef>
              <a:spcAft>
                <a:spcPts val="0"/>
              </a:spcAft>
              <a:buClr>
                <a:schemeClr val="dk1"/>
              </a:buClr>
              <a:buSzPts val="1000"/>
              <a:buFont typeface="Calibri"/>
              <a:buChar char="●"/>
            </a:pPr>
            <a:r>
              <a:rPr lang="en-US" sz="1200" b="0" i="0" u="none" strike="noStrike" cap="none">
                <a:solidFill>
                  <a:schemeClr val="dk1"/>
                </a:solidFill>
                <a:latin typeface="Calibri"/>
                <a:ea typeface="Calibri"/>
                <a:cs typeface="Calibri"/>
                <a:sym typeface="Calibri"/>
              </a:rPr>
              <a:t>Let’s take a look at student work samples from the video we just watched.</a:t>
            </a:r>
            <a:endParaRPr/>
          </a:p>
          <a:p>
            <a:pPr marL="457200" marR="0" lvl="0" indent="-292100" algn="l" rtl="0">
              <a:spcBef>
                <a:spcPts val="0"/>
              </a:spcBef>
              <a:spcAft>
                <a:spcPts val="0"/>
              </a:spcAft>
              <a:buClr>
                <a:schemeClr val="dk1"/>
              </a:buClr>
              <a:buSzPts val="1000"/>
              <a:buFont typeface="Calibri"/>
              <a:buChar char="●"/>
            </a:pPr>
            <a:r>
              <a:rPr lang="en-US" sz="1200" b="0" i="0" u="none" strike="noStrike" cap="none">
                <a:solidFill>
                  <a:schemeClr val="dk1"/>
                </a:solidFill>
                <a:latin typeface="Calibri"/>
                <a:ea typeface="Calibri"/>
                <a:cs typeface="Calibri"/>
                <a:sym typeface="Calibri"/>
              </a:rPr>
              <a:t>Insights from examining the assignment and student work will further inform related instructional approaches that occurred during the lesson. It will allow observers to help teachers monitor the effectiveness of their lessons and then be ready to make/suggest adjustments that will make instruction and learning stronger.</a:t>
            </a:r>
            <a:endParaRPr/>
          </a:p>
        </p:txBody>
      </p:sp>
      <p:sp>
        <p:nvSpPr>
          <p:cNvPr id="468" name="Google Shape;468;p36: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3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dirty="0">
                <a:solidFill>
                  <a:schemeClr val="dk1"/>
                </a:solidFill>
                <a:latin typeface="Calibri"/>
                <a:ea typeface="Calibri"/>
                <a:cs typeface="Calibri"/>
                <a:sym typeface="Calibri"/>
              </a:rPr>
              <a:t>Big Idea</a:t>
            </a:r>
            <a:r>
              <a:rPr lang="en-US" sz="1200" b="0" i="0" u="none" strike="noStrike" cap="none" dirty="0">
                <a:solidFill>
                  <a:schemeClr val="dk1"/>
                </a:solidFill>
                <a:latin typeface="Calibri"/>
                <a:ea typeface="Calibri"/>
                <a:cs typeface="Calibri"/>
                <a:sym typeface="Calibri"/>
              </a:rPr>
              <a:t>: Consider the student work through the lens of the IPG Coaching Tool.</a:t>
            </a:r>
            <a:endParaRPr dirty="0"/>
          </a:p>
          <a:p>
            <a:pPr marL="0" marR="0" lvl="0" indent="0" algn="l" rtl="0">
              <a:lnSpc>
                <a:spcPct val="100000"/>
              </a:lnSpc>
              <a:spcBef>
                <a:spcPts val="0"/>
              </a:spcBef>
              <a:spcAft>
                <a:spcPts val="0"/>
              </a:spcAft>
              <a:buClr>
                <a:schemeClr val="dk1"/>
              </a:buClr>
              <a:buSzPts val="300"/>
              <a:buFont typeface="Calibri"/>
              <a:buNone/>
            </a:pPr>
            <a:r>
              <a:rPr lang="en-US" sz="1200" b="0" i="1" u="none" strike="noStrike" cap="none" dirty="0">
                <a:solidFill>
                  <a:schemeClr val="dk1"/>
                </a:solidFill>
                <a:latin typeface="Calibri"/>
                <a:ea typeface="Calibri"/>
                <a:cs typeface="Calibri"/>
                <a:sym typeface="Calibri"/>
              </a:rPr>
              <a:t>Note: The Student Work Analysis is based on the </a:t>
            </a:r>
            <a:r>
              <a:rPr lang="en-US" sz="1200" b="0" i="0" u="sng" strike="noStrike" cap="none" dirty="0" err="1">
                <a:solidFill>
                  <a:schemeClr val="hlink"/>
                </a:solidFill>
                <a:latin typeface="Calibri"/>
                <a:ea typeface="Calibri"/>
                <a:cs typeface="Calibri"/>
                <a:sym typeface="Calibri"/>
                <a:hlinkClick r:id="rId3"/>
              </a:rPr>
              <a:t>EQuIP</a:t>
            </a:r>
            <a:r>
              <a:rPr lang="en-US" sz="1200" b="0" i="0" u="sng" strike="noStrike" cap="none" dirty="0">
                <a:solidFill>
                  <a:schemeClr val="hlink"/>
                </a:solidFill>
                <a:latin typeface="Calibri"/>
                <a:ea typeface="Calibri"/>
                <a:cs typeface="Calibri"/>
                <a:sym typeface="Calibri"/>
                <a:hlinkClick r:id="rId3"/>
              </a:rPr>
              <a:t> Student Work Protocol </a:t>
            </a:r>
            <a:r>
              <a:rPr lang="en-US" sz="1200" b="0" i="0" u="none" strike="noStrike" cap="none" dirty="0">
                <a:solidFill>
                  <a:schemeClr val="accent5"/>
                </a:solidFill>
                <a:latin typeface="Calibri"/>
                <a:ea typeface="Calibri"/>
                <a:cs typeface="Calibri"/>
                <a:sym typeface="Calibri"/>
              </a:rPr>
              <a:t>(http://achievethecore.org/content/upload/EQuIP_Student%20Work%20Protocols.pdf). </a:t>
            </a:r>
            <a:r>
              <a:rPr lang="en-US" sz="1200" b="0" i="1" u="none" strike="noStrike" cap="none" dirty="0">
                <a:solidFill>
                  <a:schemeClr val="accent5"/>
                </a:solidFill>
                <a:latin typeface="Calibri"/>
                <a:ea typeface="Calibri"/>
                <a:cs typeface="Calibri"/>
                <a:sym typeface="Calibri"/>
              </a:rPr>
              <a:t>It has been modified for length and adapted to align to the Core Actions of the IPG.</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dirty="0">
                <a:solidFill>
                  <a:schemeClr val="dk1"/>
                </a:solidFill>
                <a:latin typeface="Calibri"/>
                <a:ea typeface="Calibri"/>
                <a:cs typeface="Calibri"/>
                <a:sym typeface="Calibri"/>
              </a:rPr>
              <a:t>Details</a:t>
            </a:r>
            <a:r>
              <a:rPr lang="en-US" sz="1200" b="0" i="0" u="none" strike="noStrike" cap="none" dirty="0">
                <a:solidFill>
                  <a:schemeClr val="dk1"/>
                </a:solidFill>
                <a:latin typeface="Calibri"/>
                <a:ea typeface="Calibri"/>
                <a:cs typeface="Calibri"/>
                <a:sym typeface="Calibri"/>
              </a:rPr>
              <a:t>:</a:t>
            </a:r>
            <a:endParaRPr dirty="0"/>
          </a:p>
          <a:p>
            <a:pPr marL="457200" marR="0" lvl="0" indent="-292100" algn="l" rtl="0">
              <a:lnSpc>
                <a:spcPct val="100000"/>
              </a:lnSpc>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Provide participants with a copies of the student work samples and the Student Work Analysis participant handout.</a:t>
            </a:r>
            <a:endParaRPr dirty="0"/>
          </a:p>
          <a:p>
            <a:pPr marL="457200" marR="0" lvl="0" indent="-292100" algn="l" rtl="0">
              <a:lnSpc>
                <a:spcPct val="100000"/>
              </a:lnSpc>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Prompt participants to take the assignment at face value. Ask them to limit their observations to what the assignment communicates about its purpose; they should not make assumptions or assign purposes to it that are not readily evident.  Reinforce low-inference notes.</a:t>
            </a:r>
            <a:endParaRPr dirty="0"/>
          </a:p>
          <a:p>
            <a:pPr marL="457200" marR="0" lvl="0" indent="-292100" algn="l" rtl="0">
              <a:lnSpc>
                <a:spcPct val="100000"/>
              </a:lnSpc>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The student work has not been edited and therefore doesn’t necessarily represent exemplary materials.</a:t>
            </a:r>
            <a:endParaRPr sz="1200" b="0" i="0" u="none" strike="noStrike" cap="none" dirty="0">
              <a:solidFill>
                <a:schemeClr val="dk1"/>
              </a:solidFill>
              <a:latin typeface="Calibri"/>
              <a:ea typeface="Calibri"/>
              <a:cs typeface="Calibri"/>
              <a:sym typeface="Calibri"/>
            </a:endParaRPr>
          </a:p>
          <a:p>
            <a:pPr marL="457200" marR="0" lvl="0" indent="-317500" algn="l" rtl="0">
              <a:spcBef>
                <a:spcPts val="0"/>
              </a:spcBef>
              <a:spcAft>
                <a:spcPts val="0"/>
              </a:spcAft>
              <a:buClr>
                <a:schemeClr val="dk1"/>
              </a:buClr>
              <a:buSzPts val="1400"/>
              <a:buFont typeface="Calibri"/>
              <a:buChar char="●"/>
            </a:pPr>
            <a:r>
              <a:rPr lang="en-US" sz="1200" b="0" i="0" u="none" strike="noStrike" cap="none" dirty="0">
                <a:solidFill>
                  <a:schemeClr val="dk1"/>
                </a:solidFill>
                <a:latin typeface="Calibri"/>
                <a:ea typeface="Calibri"/>
                <a:cs typeface="Calibri"/>
                <a:sym typeface="Calibri"/>
              </a:rPr>
              <a:t>As much as possible, participants should use the student work only, not what was observed in the video lesson or the lesson plan, to complete the Student Work Analysis handout.</a:t>
            </a:r>
            <a:endParaRPr sz="1200" b="0" i="0" u="none" strike="noStrike" cap="none" dirty="0">
              <a:solidFill>
                <a:schemeClr val="dk1"/>
              </a:solidFill>
              <a:latin typeface="Calibri"/>
              <a:ea typeface="Calibri"/>
              <a:cs typeface="Calibri"/>
              <a:sym typeface="Calibri"/>
            </a:endParaRPr>
          </a:p>
          <a:p>
            <a:pPr marL="457200" marR="0" lvl="0" indent="-292100" algn="l" rtl="0">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After individually completing the Student Work Analysis handout, first discuss evidence and responses with a partner or in small table groups, then share reflections as a whole group.</a:t>
            </a:r>
            <a:endParaRPr dirty="0"/>
          </a:p>
          <a:p>
            <a:pPr marL="457200" marR="0" lvl="0" indent="-292100" algn="l" rtl="0">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After discussing, participants may want to note specific strengths and specific areas in need of growth to be used later in the lesson feedback summary. (Don’t use the lesson feedback summary form yet.)</a:t>
            </a:r>
            <a:endParaRPr dirty="0"/>
          </a:p>
          <a:p>
            <a:pPr marL="457200" marR="0" lvl="0" indent="-292100" algn="l" rtl="0">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If appropriate, you may have the group discuss how the student work analysis illuminated aspects of the lesson observation.</a:t>
            </a:r>
            <a:endParaRPr dirty="0"/>
          </a:p>
          <a:p>
            <a:pPr marL="457200" marR="0" lvl="0" indent="-292100" algn="l" rtl="0">
              <a:spcBef>
                <a:spcPts val="0"/>
              </a:spcBef>
              <a:spcAft>
                <a:spcPts val="0"/>
              </a:spcAft>
              <a:buClr>
                <a:srgbClr val="000000"/>
              </a:buClr>
              <a:buSzPts val="1000"/>
              <a:buFont typeface="Calibri"/>
              <a:buChar char="●"/>
            </a:pPr>
            <a:r>
              <a:rPr lang="en-US" sz="1200" b="1" i="0" u="none" strike="noStrike" cap="none" dirty="0">
                <a:solidFill>
                  <a:srgbClr val="000000"/>
                </a:solidFill>
                <a:latin typeface="Calibri"/>
                <a:ea typeface="Calibri"/>
                <a:cs typeface="Calibri"/>
                <a:sym typeface="Calibri"/>
              </a:rPr>
              <a:t>Refer to the completed </a:t>
            </a:r>
            <a:r>
              <a:rPr lang="en-US" sz="1200" b="1" i="0" u="sng" strike="noStrike" cap="none" dirty="0">
                <a:solidFill>
                  <a:srgbClr val="000000"/>
                </a:solidFill>
                <a:latin typeface="Calibri"/>
                <a:ea typeface="Calibri"/>
                <a:cs typeface="Calibri"/>
                <a:sym typeface="Calibri"/>
              </a:rPr>
              <a:t>Student Work Analysis for the </a:t>
            </a:r>
            <a:r>
              <a:rPr lang="en-US" sz="1200" b="1" i="0" u="sng" strike="noStrike" cap="none" dirty="0">
                <a:solidFill>
                  <a:schemeClr val="dk1"/>
                </a:solidFill>
                <a:latin typeface="Calibri"/>
                <a:ea typeface="Calibri"/>
                <a:cs typeface="Calibri"/>
                <a:sym typeface="Calibri"/>
              </a:rPr>
              <a:t>model response</a:t>
            </a:r>
            <a:r>
              <a:rPr lang="en-US" sz="1200" b="1" i="0" u="sng" strike="noStrike" cap="none" dirty="0">
                <a:solidFill>
                  <a:srgbClr val="000000"/>
                </a:solidFill>
                <a:latin typeface="Calibri"/>
                <a:ea typeface="Calibri"/>
                <a:cs typeface="Calibri"/>
                <a:sym typeface="Calibri"/>
              </a:rPr>
              <a:t> </a:t>
            </a:r>
            <a:r>
              <a:rPr lang="en-US" sz="1200" b="1" i="0" u="none" strike="noStrike" cap="none" dirty="0">
                <a:solidFill>
                  <a:srgbClr val="000000"/>
                </a:solidFill>
                <a:latin typeface="Calibri"/>
                <a:ea typeface="Calibri"/>
                <a:cs typeface="Calibri"/>
                <a:sym typeface="Calibri"/>
              </a:rPr>
              <a:t>of the work samples.  Compare participants responses with the </a:t>
            </a:r>
            <a:r>
              <a:rPr lang="en-US" sz="1200" b="1" i="0" u="none" strike="noStrike" cap="none" dirty="0">
                <a:solidFill>
                  <a:schemeClr val="dk1"/>
                </a:solidFill>
                <a:latin typeface="Calibri"/>
                <a:ea typeface="Calibri"/>
                <a:cs typeface="Calibri"/>
                <a:sym typeface="Calibri"/>
              </a:rPr>
              <a:t>model response</a:t>
            </a:r>
            <a:r>
              <a:rPr lang="en-US" sz="1200" b="1" i="0" u="none" strike="noStrike" cap="none" dirty="0">
                <a:solidFill>
                  <a:srgbClr val="000000"/>
                </a:solidFill>
                <a:latin typeface="Calibri"/>
                <a:ea typeface="Calibri"/>
                <a:cs typeface="Calibri"/>
                <a:sym typeface="Calibri"/>
              </a:rPr>
              <a:t>.  </a:t>
            </a:r>
            <a:r>
              <a:rPr lang="en-US" sz="1200" b="1" i="0" u="none" strike="noStrike" cap="none" dirty="0">
                <a:solidFill>
                  <a:schemeClr val="dk1"/>
                </a:solidFill>
                <a:latin typeface="Calibri"/>
                <a:ea typeface="Calibri"/>
                <a:cs typeface="Calibri"/>
                <a:sym typeface="Calibri"/>
              </a:rPr>
              <a:t>Participants may also be provided with the model response after the activity has been completed and discussed.</a:t>
            </a:r>
            <a:endParaRPr b="1" dirty="0"/>
          </a:p>
          <a:p>
            <a:pPr marL="0" marR="0" lvl="0" indent="0" algn="l" rtl="0">
              <a:lnSpc>
                <a:spcPct val="100000"/>
              </a:lnSpc>
              <a:spcBef>
                <a:spcPts val="0"/>
              </a:spcBef>
              <a:spcAft>
                <a:spcPts val="0"/>
              </a:spcAft>
              <a:buClr>
                <a:schemeClr val="dk1"/>
              </a:buClr>
              <a:buSzPts val="1200"/>
              <a:buFont typeface="Calibri"/>
              <a:buNone/>
            </a:pPr>
            <a:endParaRPr sz="1200" b="1" i="0" u="none" strike="noStrike" cap="none" dirty="0">
              <a:solidFill>
                <a:srgbClr val="000000"/>
              </a:solidFill>
              <a:latin typeface="Calibri"/>
              <a:ea typeface="Calibri"/>
              <a:cs typeface="Calibri"/>
              <a:sym typeface="Calibri"/>
            </a:endParaRPr>
          </a:p>
        </p:txBody>
      </p:sp>
      <p:sp>
        <p:nvSpPr>
          <p:cNvPr id="476" name="Google Shape;476;p37: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3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Big Idea</a:t>
            </a:r>
            <a:r>
              <a:rPr lang="en-US" sz="1200" b="0" i="0" u="none" strike="noStrike" cap="none">
                <a:solidFill>
                  <a:schemeClr val="dk1"/>
                </a:solidFill>
                <a:latin typeface="Calibri"/>
                <a:ea typeface="Calibri"/>
                <a:cs typeface="Calibri"/>
                <a:sym typeface="Calibri"/>
              </a:rPr>
              <a:t>: Consider the student work through the lens of the IPG as a vital gauge of lesson effectiveness.</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Details</a:t>
            </a:r>
            <a:r>
              <a:rPr lang="en-US" sz="1200" b="0" i="0" u="none" strike="noStrike" cap="none">
                <a:solidFill>
                  <a:schemeClr val="dk1"/>
                </a:solidFill>
                <a:latin typeface="Calibri"/>
                <a:ea typeface="Calibri"/>
                <a:cs typeface="Calibri"/>
                <a:sym typeface="Calibri"/>
              </a:rPr>
              <a:t>:</a:t>
            </a:r>
            <a:endParaRPr/>
          </a:p>
          <a:p>
            <a:pPr marL="171450" marR="0" lvl="0" indent="-171450" algn="l" rtl="0">
              <a:spcBef>
                <a:spcPts val="0"/>
              </a:spcBef>
              <a:spcAft>
                <a:spcPts val="0"/>
              </a:spcAft>
              <a:buClr>
                <a:schemeClr val="dk1"/>
              </a:buClr>
              <a:buSzPts val="300"/>
              <a:buFont typeface="Arial"/>
              <a:buChar char="•"/>
            </a:pPr>
            <a:r>
              <a:rPr lang="en-US" sz="1200" b="1" i="0" u="none" strike="noStrike" cap="none">
                <a:solidFill>
                  <a:schemeClr val="dk1"/>
                </a:solidFill>
                <a:latin typeface="Calibri"/>
                <a:ea typeface="Calibri"/>
                <a:cs typeface="Calibri"/>
                <a:sym typeface="Calibri"/>
              </a:rPr>
              <a:t>The questions provided on the slide are general reflection questions; however, the reflection questions should be adjusted by the facilitator to best meet the specific learning needs of the audience.</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457200" marR="0" lvl="1"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Based on your role in the learning community, how did examining the student work help you think about student outcomes in your work as a:</a:t>
            </a:r>
            <a:endParaRPr/>
          </a:p>
          <a:p>
            <a:pPr marL="628650" marR="0" lvl="1" indent="-171450" algn="l" rtl="0">
              <a:spcBef>
                <a:spcPts val="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Superintendent/District Leader</a:t>
            </a:r>
            <a:r>
              <a:rPr lang="en-US" sz="1200" b="0" i="0" u="none" strike="noStrike" cap="none">
                <a:solidFill>
                  <a:schemeClr val="dk1"/>
                </a:solidFill>
                <a:latin typeface="Calibri"/>
                <a:ea typeface="Calibri"/>
                <a:cs typeface="Calibri"/>
                <a:sym typeface="Calibri"/>
              </a:rPr>
              <a:t> – How are resources directed to improve student outcomes with standards-aligned instruction in classrooms?</a:t>
            </a:r>
            <a:endParaRPr/>
          </a:p>
          <a:p>
            <a:pPr marL="628650" marR="0" lvl="1" indent="-171450" algn="l" rtl="0">
              <a:spcBef>
                <a:spcPts val="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School Leader</a:t>
            </a:r>
            <a:r>
              <a:rPr lang="en-US" sz="1200" b="0" i="0" u="none" strike="noStrike" cap="none">
                <a:solidFill>
                  <a:schemeClr val="dk1"/>
                </a:solidFill>
                <a:latin typeface="Calibri"/>
                <a:ea typeface="Calibri"/>
                <a:cs typeface="Calibri"/>
                <a:sym typeface="Calibri"/>
              </a:rPr>
              <a:t> – What building conditions must exist to support improved student outcomes with standards-aligned instruction in classrooms?</a:t>
            </a:r>
            <a:endParaRPr/>
          </a:p>
          <a:p>
            <a:pPr marL="628650" marR="0" lvl="1" indent="-171450" algn="l" rtl="0">
              <a:spcBef>
                <a:spcPts val="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Coach</a:t>
            </a:r>
            <a:r>
              <a:rPr lang="en-US" sz="1200" b="0" i="0" u="none" strike="noStrike" cap="none">
                <a:solidFill>
                  <a:schemeClr val="dk1"/>
                </a:solidFill>
                <a:latin typeface="Calibri"/>
                <a:ea typeface="Calibri"/>
                <a:cs typeface="Calibri"/>
                <a:sym typeface="Calibri"/>
              </a:rPr>
              <a:t> - How can content-based feedback help prioritize professional learning and coaching activities to support improve student outcomes with standards-aligned instruction?</a:t>
            </a:r>
            <a:endParaRPr/>
          </a:p>
          <a:p>
            <a:pPr marL="628650" marR="0" lvl="1" indent="-171450" algn="l" rtl="0">
              <a:spcBef>
                <a:spcPts val="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Teacher </a:t>
            </a:r>
            <a:r>
              <a:rPr lang="en-US" sz="1200" b="0" i="0" u="none" strike="noStrike" cap="none">
                <a:solidFill>
                  <a:schemeClr val="dk1"/>
                </a:solidFill>
                <a:latin typeface="Calibri"/>
                <a:ea typeface="Calibri"/>
                <a:cs typeface="Calibri"/>
                <a:sym typeface="Calibri"/>
              </a:rPr>
              <a:t>– Which aspects of your instructional practice provides all students with access to grade-level standards-based content and tasks?  Which aspects do not?</a:t>
            </a:r>
            <a:endParaRPr/>
          </a:p>
          <a:p>
            <a:pPr marL="628650" marR="0" lvl="1" indent="-171450" algn="l" rtl="0">
              <a:spcBef>
                <a:spcPts val="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Parent</a:t>
            </a:r>
            <a:r>
              <a:rPr lang="en-US" sz="1200" b="0" i="0" u="none" strike="noStrike" cap="none">
                <a:solidFill>
                  <a:schemeClr val="dk1"/>
                </a:solidFill>
                <a:latin typeface="Calibri"/>
                <a:ea typeface="Calibri"/>
                <a:cs typeface="Calibri"/>
                <a:sym typeface="Calibri"/>
              </a:rPr>
              <a:t> – Where do you see evidence of your child's success and challenges with standards-aligned grade-level content?</a:t>
            </a:r>
            <a:endParaRPr/>
          </a:p>
          <a:p>
            <a:pPr marL="628650" marR="0" lvl="1" indent="-171450" algn="l" rtl="0">
              <a:spcBef>
                <a:spcPts val="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Partner organization</a:t>
            </a:r>
            <a:r>
              <a:rPr lang="en-US" sz="1200" b="0" i="0" u="none" strike="noStrike" cap="none">
                <a:solidFill>
                  <a:schemeClr val="dk1"/>
                </a:solidFill>
                <a:latin typeface="Calibri"/>
                <a:ea typeface="Calibri"/>
                <a:cs typeface="Calibri"/>
                <a:sym typeface="Calibri"/>
              </a:rPr>
              <a:t> – How does our organization’s theory of action and activities with districts partners support improved student outcomes with standards-aligned instruction?</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Based on your role in the learning community, what resources and strategies could be used to encourage and support improved student outcomes?  </a:t>
            </a:r>
            <a:endParaRPr/>
          </a:p>
          <a:p>
            <a:pPr marL="165100" marR="0" lvl="0" indent="0" algn="l" rtl="0">
              <a:spcBef>
                <a:spcPts val="0"/>
              </a:spcBef>
              <a:spcAft>
                <a:spcPts val="0"/>
              </a:spcAft>
              <a:buClr>
                <a:schemeClr val="dk1"/>
              </a:buClr>
              <a:buSzPts val="1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Background Knowledge:</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The Student Work Analysis Took was in part derived from the </a:t>
            </a:r>
            <a:r>
              <a:rPr lang="en-US" sz="1200" b="0" i="0" u="sng" strike="noStrike" cap="none">
                <a:solidFill>
                  <a:schemeClr val="hlink"/>
                </a:solidFill>
                <a:latin typeface="Calibri"/>
                <a:ea typeface="Calibri"/>
                <a:cs typeface="Calibri"/>
                <a:sym typeface="Calibri"/>
                <a:hlinkClick r:id="rId3"/>
              </a:rPr>
              <a:t>The EQuIP Student Work Protocol </a:t>
            </a:r>
            <a:r>
              <a:rPr lang="en-US" sz="1200" b="0" i="0" u="none" strike="noStrike" cap="none">
                <a:solidFill>
                  <a:schemeClr val="dk1"/>
                </a:solidFill>
                <a:latin typeface="Calibri"/>
                <a:ea typeface="Calibri"/>
                <a:cs typeface="Calibri"/>
                <a:sym typeface="Calibri"/>
              </a:rPr>
              <a:t>- designed to establish or articulate the relationship between student work and the quality and alignment of instructional materials that previously have been reviewed using the EQuIP quality review process.</a:t>
            </a:r>
            <a:endParaRPr/>
          </a:p>
        </p:txBody>
      </p:sp>
      <p:sp>
        <p:nvSpPr>
          <p:cNvPr id="483" name="Google Shape;483;p38: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Big Idea:</a:t>
            </a:r>
            <a:r>
              <a:rPr lang="en-US" sz="1200" b="0" i="0" u="none" strike="noStrike" cap="none">
                <a:solidFill>
                  <a:schemeClr val="dk1"/>
                </a:solidFill>
                <a:latin typeface="Calibri"/>
                <a:ea typeface="Calibri"/>
                <a:cs typeface="Calibri"/>
                <a:sym typeface="Calibri"/>
              </a:rPr>
              <a:t> Transition participants to the next component of the Toolkit. Participants will now synthesize their notes from the IPG, Lesson Plan Analysis, and Student Work Analysis to summarize feedback on the lesson.</a:t>
            </a:r>
            <a:endParaRPr/>
          </a:p>
          <a:p>
            <a:pPr marL="0" marR="0" lvl="0" indent="0" algn="l" rtl="0">
              <a:spcBef>
                <a:spcPts val="0"/>
              </a:spcBef>
              <a:spcAft>
                <a:spcPts val="0"/>
              </a:spcAft>
              <a:buClr>
                <a:schemeClr val="dk1"/>
              </a:buClr>
              <a:buSzPts val="1200"/>
              <a:buFont typeface="Calibri"/>
              <a:buNone/>
            </a:pPr>
            <a:br>
              <a:rPr lang="en-US" sz="1200" b="0" i="0" u="none" strike="noStrike" cap="none">
                <a:solidFill>
                  <a:schemeClr val="dk1"/>
                </a:solidFill>
                <a:latin typeface="Calibri"/>
                <a:ea typeface="Calibri"/>
                <a:cs typeface="Calibri"/>
                <a:sym typeface="Calibri"/>
              </a:rPr>
            </a:br>
            <a:endParaRPr sz="1200" b="0" i="0" u="none" strike="noStrike" cap="none">
              <a:solidFill>
                <a:schemeClr val="dk1"/>
              </a:solidFill>
              <a:latin typeface="Calibri"/>
              <a:ea typeface="Calibri"/>
              <a:cs typeface="Calibri"/>
              <a:sym typeface="Calibri"/>
            </a:endParaRPr>
          </a:p>
        </p:txBody>
      </p:sp>
      <p:sp>
        <p:nvSpPr>
          <p:cNvPr id="490" name="Google Shape;490;p39: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Big Idea</a:t>
            </a:r>
            <a:r>
              <a:rPr lang="en-US" sz="1200" b="0" i="0" u="none" strike="noStrike" cap="none">
                <a:solidFill>
                  <a:schemeClr val="dk1"/>
                </a:solidFill>
                <a:latin typeface="Calibri"/>
                <a:ea typeface="Calibri"/>
                <a:cs typeface="Calibri"/>
                <a:sym typeface="Calibri"/>
              </a:rPr>
              <a:t>: Contextualize the components of the Toolkit with the Teaching and Learning Cycle</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Details</a:t>
            </a:r>
            <a:r>
              <a:rPr lang="en-US" sz="1200" b="0" i="0" u="none" strike="noStrike" cap="none">
                <a:solidFill>
                  <a:schemeClr val="dk1"/>
                </a:solidFill>
                <a:latin typeface="Calibri"/>
                <a:ea typeface="Calibri"/>
                <a:cs typeface="Calibri"/>
                <a:sym typeface="Calibri"/>
              </a:rPr>
              <a:t>: </a:t>
            </a:r>
            <a:endParaRPr/>
          </a:p>
          <a:p>
            <a:pPr marL="457200" marR="0" lvl="0" indent="-292100" algn="l" rtl="0">
              <a:spcBef>
                <a:spcPts val="0"/>
              </a:spcBef>
              <a:spcAft>
                <a:spcPts val="0"/>
              </a:spcAft>
              <a:buClr>
                <a:schemeClr val="dk1"/>
              </a:buClr>
              <a:buSzPts val="1000"/>
              <a:buFont typeface="Calibri"/>
              <a:buChar char="●"/>
            </a:pPr>
            <a:r>
              <a:rPr lang="en-US" sz="1200" b="0" i="0" u="none" strike="noStrike" cap="none">
                <a:solidFill>
                  <a:schemeClr val="dk1"/>
                </a:solidFill>
                <a:latin typeface="Calibri"/>
                <a:ea typeface="Calibri"/>
                <a:cs typeface="Calibri"/>
                <a:sym typeface="Calibri"/>
              </a:rPr>
              <a:t>The Toolkit brings together tools to analyze lessons from various perspectives to clear picture of what Shifts look like in practice. This Toolkit is designed to highlight the throughline from designing and planning a lesson, to implementing in the classroom, to analyzing student work to see if the intended outcomes were achieved for students. By helping teachers reflect on the entire teaching and learning process, the Toolkit also provides an opportunity to summarize the lesson and identify which aspects of instruction can be adjusted to further align to the standards and Shifts.</a:t>
            </a:r>
            <a:endParaRPr/>
          </a:p>
        </p:txBody>
      </p:sp>
      <p:sp>
        <p:nvSpPr>
          <p:cNvPr id="215" name="Google Shape;215;p4: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7" name="Google Shape;497;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Big Idea:</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To think about adjusting instruction requires clarity about where in the teaching and learning cycle targeted adjustments can be made.</a:t>
            </a:r>
            <a:endParaRPr/>
          </a:p>
          <a:p>
            <a:pPr marL="0" marR="0" lvl="0" indent="0" algn="l" rtl="0">
              <a:spcBef>
                <a:spcPts val="0"/>
              </a:spcBef>
              <a:spcAft>
                <a:spcPts val="0"/>
              </a:spcAft>
              <a:buClr>
                <a:schemeClr val="dk1"/>
              </a:buClr>
              <a:buSzPts val="300"/>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US" sz="1200" b="1" i="0" u="none" strike="noStrike" cap="none">
                <a:solidFill>
                  <a:schemeClr val="dk1"/>
                </a:solidFill>
                <a:latin typeface="Calibri"/>
                <a:ea typeface="Calibri"/>
                <a:cs typeface="Calibri"/>
                <a:sym typeface="Calibri"/>
              </a:rPr>
              <a:t>Details</a:t>
            </a:r>
            <a:r>
              <a:rPr lang="en-US" sz="1200" b="0" i="0" u="none" strike="noStrike" cap="none">
                <a:solidFill>
                  <a:schemeClr val="dk1"/>
                </a:solidFill>
                <a:latin typeface="Calibri"/>
                <a:ea typeface="Calibri"/>
                <a:cs typeface="Calibri"/>
                <a:sym typeface="Calibri"/>
              </a:rPr>
              <a:t>: </a:t>
            </a:r>
            <a:endParaRPr/>
          </a:p>
          <a:p>
            <a:pPr marL="457200" marR="0" lvl="0" indent="-22860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The purpose of the feedback summary is to reveal a picture of effective—and less effective—teaching practices and curriculum choices, not to judge the merit or performance of a specific teacher or group of students. </a:t>
            </a:r>
            <a:endParaRPr/>
          </a:p>
          <a:p>
            <a:pPr marL="457200" marR="0" lvl="0" indent="-22860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Feedback summary will provide a chance to step back and consider all aspects of instruction.</a:t>
            </a:r>
            <a:endParaRPr/>
          </a:p>
          <a:p>
            <a:pPr marL="457200" marR="0" lvl="0" indent="-22860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By reflecting on the entire teaching and learning process, the Toolkit also provides an opportunity to summarize the lesson and identify which aspects of instruction can be adjusted to further align to the standards and Shifts.</a:t>
            </a:r>
            <a:br>
              <a:rPr lang="en-US" sz="1200" b="0" i="0" u="none" strike="noStrike" cap="none">
                <a:solidFill>
                  <a:schemeClr val="dk1"/>
                </a:solidFill>
                <a:latin typeface="Calibri"/>
                <a:ea typeface="Calibri"/>
                <a:cs typeface="Calibri"/>
                <a:sym typeface="Calibri"/>
              </a:rPr>
            </a:br>
            <a:endParaRPr sz="1200" b="0" i="0" u="none" strike="noStrike" cap="none">
              <a:solidFill>
                <a:schemeClr val="dk1"/>
              </a:solidFill>
              <a:latin typeface="Calibri"/>
              <a:ea typeface="Calibri"/>
              <a:cs typeface="Calibri"/>
              <a:sym typeface="Calibri"/>
            </a:endParaRPr>
          </a:p>
        </p:txBody>
      </p:sp>
      <p:sp>
        <p:nvSpPr>
          <p:cNvPr id="504" name="Google Shape;504;p41: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p42: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dirty="0">
                <a:solidFill>
                  <a:schemeClr val="dk1"/>
                </a:solidFill>
                <a:latin typeface="Calibri"/>
                <a:ea typeface="Calibri"/>
                <a:cs typeface="Calibri"/>
                <a:sym typeface="Calibri"/>
              </a:rPr>
              <a:t>Big Idea: </a:t>
            </a:r>
            <a:r>
              <a:rPr lang="en-US" sz="1200" b="0" i="0" u="none" strike="noStrike" cap="none" dirty="0">
                <a:solidFill>
                  <a:schemeClr val="dk1"/>
                </a:solidFill>
                <a:latin typeface="Calibri"/>
                <a:ea typeface="Calibri"/>
                <a:cs typeface="Calibri"/>
                <a:sym typeface="Calibri"/>
              </a:rPr>
              <a:t>The feedback summary will provide a holistic evidence-based view of the lesson.</a:t>
            </a:r>
            <a:endParaRPr dirty="0"/>
          </a:p>
          <a:p>
            <a:pPr marL="0" marR="0" lvl="0" indent="0" algn="l" rtl="0">
              <a:spcBef>
                <a:spcPts val="0"/>
              </a:spcBef>
              <a:spcAft>
                <a:spcPts val="0"/>
              </a:spcAft>
              <a:buClr>
                <a:schemeClr val="dk1"/>
              </a:buClr>
              <a:buSzPts val="300"/>
              <a:buFont typeface="Calibri"/>
              <a:buNone/>
            </a:pPr>
            <a:endParaRPr sz="1200" b="0" i="0" u="none" strike="noStrike" cap="none" dirty="0">
              <a:solidFill>
                <a:schemeClr val="dk1"/>
              </a:solidFill>
              <a:latin typeface="Calibri"/>
              <a:ea typeface="Calibri"/>
              <a:cs typeface="Calibri"/>
              <a:sym typeface="Calibri"/>
            </a:endParaRPr>
          </a:p>
          <a:p>
            <a:pPr marL="457200" marR="0" lvl="0" indent="-228600" algn="l" rtl="0">
              <a:spcBef>
                <a:spcPts val="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Provide a look at the lesson from all perspectives.</a:t>
            </a:r>
            <a:endParaRPr dirty="0"/>
          </a:p>
          <a:p>
            <a:pPr marL="457200" marR="0" lvl="0" indent="-228600" algn="l" rtl="0">
              <a:spcBef>
                <a:spcPts val="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Summarize where there is evidence of the Shifts in practice and considerations for making the Shifts more apparent.</a:t>
            </a:r>
            <a:endParaRPr dirty="0"/>
          </a:p>
          <a:p>
            <a:pPr marL="457200" marR="0" lvl="0" indent="-228600" algn="l" rtl="0">
              <a:spcBef>
                <a:spcPts val="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Evidence should be written/shared in a way that you would like to hear feedback, if you were on the receiving end.</a:t>
            </a:r>
            <a:endParaRPr sz="1200" b="0" i="0" u="none" strike="noStrike" cap="none" dirty="0">
              <a:solidFill>
                <a:schemeClr val="dk1"/>
              </a:solidFill>
              <a:latin typeface="Calibri"/>
              <a:ea typeface="Calibri"/>
              <a:cs typeface="Calibri"/>
              <a:sym typeface="Calibri"/>
            </a:endParaRPr>
          </a:p>
          <a:p>
            <a:pPr marL="457200" marR="0" lvl="0" indent="-228600" algn="l" rtl="0">
              <a:spcBef>
                <a:spcPts val="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Take into account all aspects of instruction:  lesson plan, classroom practice, and student work</a:t>
            </a:r>
            <a:endParaRPr sz="1200" b="0" i="0" u="none" strike="noStrike" cap="none" dirty="0">
              <a:solidFill>
                <a:schemeClr val="dk1"/>
              </a:solidFill>
              <a:latin typeface="Calibri"/>
              <a:ea typeface="Calibri"/>
              <a:cs typeface="Calibri"/>
              <a:sym typeface="Calibri"/>
            </a:endParaRPr>
          </a:p>
          <a:p>
            <a:pPr marL="457200" marR="0" lvl="0" indent="-228600" algn="l" rtl="0">
              <a:spcBef>
                <a:spcPts val="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Provide participants with a copies of the Feedback Summary template. </a:t>
            </a:r>
            <a:endParaRPr dirty="0"/>
          </a:p>
          <a:p>
            <a:pPr marL="457200" marR="0" lvl="0" indent="-228600" algn="l" rtl="0">
              <a:spcBef>
                <a:spcPts val="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Prompt participants to consider the evidence collected in all of tools  at face value. Ask them to limit their observations to what the evidence communicates about the lesson;  they should not make assumptions or state opinions  that are not supported by evidence. </a:t>
            </a:r>
            <a:endParaRPr dirty="0"/>
          </a:p>
          <a:p>
            <a:pPr marL="457200" marR="0" lvl="0" indent="-228600" algn="l" rtl="0">
              <a:spcBef>
                <a:spcPts val="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The purpose of this exercise it to look for the connections between the video, the lesson plan, and the student work in order to illuminate the most important strengths and considerations for the teacher. After individually (or in pairs) completing the Feedback Summary, discuss as a whole group. Throughout the process, all discussions and observations should be based only on evidence gathered across all the tools.  </a:t>
            </a:r>
            <a:endParaRPr dirty="0"/>
          </a:p>
          <a:p>
            <a:pPr marL="457200" marR="0" lvl="0" indent="-228600" algn="l" rtl="0">
              <a:spcBef>
                <a:spcPts val="0"/>
              </a:spcBef>
              <a:spcAft>
                <a:spcPts val="0"/>
              </a:spcAft>
              <a:buClr>
                <a:schemeClr val="dk1"/>
              </a:buClr>
              <a:buSzPts val="1200"/>
              <a:buFont typeface="Calibri"/>
              <a:buChar char="●"/>
            </a:pPr>
            <a:r>
              <a:rPr lang="en-US" sz="1200" b="1" i="0" u="none" strike="noStrike" cap="none" dirty="0">
                <a:solidFill>
                  <a:schemeClr val="dk1"/>
                </a:solidFill>
                <a:latin typeface="Calibri"/>
                <a:ea typeface="Calibri"/>
                <a:cs typeface="Calibri"/>
                <a:sym typeface="Calibri"/>
              </a:rPr>
              <a:t>Refer to the completed </a:t>
            </a:r>
            <a:r>
              <a:rPr lang="en-US" sz="1200" b="1" i="0" u="sng" strike="noStrike" cap="none" dirty="0">
                <a:solidFill>
                  <a:schemeClr val="dk1"/>
                </a:solidFill>
                <a:latin typeface="Calibri"/>
                <a:ea typeface="Calibri"/>
                <a:cs typeface="Calibri"/>
                <a:sym typeface="Calibri"/>
              </a:rPr>
              <a:t>Feedback Summary for a model response</a:t>
            </a:r>
            <a:r>
              <a:rPr lang="en-US" sz="1200" b="1" i="0" u="none" strike="noStrike" cap="none" dirty="0">
                <a:solidFill>
                  <a:schemeClr val="dk1"/>
                </a:solidFill>
                <a:latin typeface="Calibri"/>
                <a:ea typeface="Calibri"/>
                <a:cs typeface="Calibri"/>
                <a:sym typeface="Calibri"/>
              </a:rPr>
              <a:t>.  Compare participants responses with the sample model response.  Participants may also be provided with the model response after the activity has been completed and discussed.</a:t>
            </a:r>
            <a:endParaRPr b="1" dirty="0"/>
          </a:p>
          <a:p>
            <a:pPr marL="0" marR="0" lvl="0" indent="0" algn="l" rtl="0">
              <a:spcBef>
                <a:spcPts val="0"/>
              </a:spcBef>
              <a:spcAft>
                <a:spcPts val="0"/>
              </a:spcAft>
              <a:buClr>
                <a:schemeClr val="dk1"/>
              </a:buClr>
              <a:buSzPts val="275"/>
              <a:buFont typeface="Calibri"/>
              <a:buNone/>
            </a:pPr>
            <a:endParaRPr sz="1100" b="1" i="1" u="none" strike="noStrike" cap="none" dirty="0">
              <a:solidFill>
                <a:schemeClr val="dk1"/>
              </a:solidFill>
              <a:latin typeface="Lucida Sans"/>
              <a:ea typeface="Lucida Sans"/>
              <a:cs typeface="Lucida Sans"/>
              <a:sym typeface="Lucida Sans"/>
            </a:endParaRPr>
          </a:p>
          <a:p>
            <a:pPr marL="0" marR="0" lvl="0" indent="0" algn="l" rtl="0">
              <a:spcBef>
                <a:spcPts val="0"/>
              </a:spcBef>
              <a:spcAft>
                <a:spcPts val="0"/>
              </a:spcAft>
              <a:buClr>
                <a:schemeClr val="dk1"/>
              </a:buClr>
              <a:buSzPts val="300"/>
              <a:buFont typeface="Calibri"/>
              <a:buNone/>
            </a:pPr>
            <a:r>
              <a:rPr lang="en-US" sz="1200" b="1" i="1" u="none" strike="noStrike" cap="none" dirty="0">
                <a:solidFill>
                  <a:schemeClr val="dk1"/>
                </a:solidFill>
                <a:latin typeface="Calibri"/>
                <a:ea typeface="Calibri"/>
                <a:cs typeface="Calibri"/>
                <a:sym typeface="Calibri"/>
              </a:rPr>
              <a:t>Notes for Facilitator: The italicized statements in the model response can be used for group discussions, as a basis for developing questions for a coaching conversation with the teacher, or for participants to take a deeper dive into adapting the lesson and deepening their understanding of the Shifts required by the CCR.</a:t>
            </a:r>
            <a:endParaRPr sz="1200" b="1" i="0" u="none" strike="noStrike" cap="none" dirty="0">
              <a:solidFill>
                <a:schemeClr val="dk1"/>
              </a:solidFill>
              <a:latin typeface="Calibri"/>
              <a:ea typeface="Calibri"/>
              <a:cs typeface="Calibri"/>
              <a:sym typeface="Calibri"/>
            </a:endParaRPr>
          </a:p>
        </p:txBody>
      </p:sp>
      <p:sp>
        <p:nvSpPr>
          <p:cNvPr id="513" name="Google Shape;513;p42: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4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Big Idea: </a:t>
            </a:r>
            <a:r>
              <a:rPr lang="en-US" sz="1200" b="0" i="0" u="none" strike="noStrike" cap="none">
                <a:solidFill>
                  <a:schemeClr val="dk1"/>
                </a:solidFill>
                <a:latin typeface="Calibri"/>
                <a:ea typeface="Calibri"/>
                <a:cs typeface="Calibri"/>
                <a:sym typeface="Calibri"/>
              </a:rPr>
              <a:t>Use the Beyond the Lesson Guide to start to synthesize learnings on this lesson</a:t>
            </a:r>
            <a:endParaRPr/>
          </a:p>
          <a:p>
            <a:pPr marL="0" marR="0" lvl="0" indent="0" algn="l" rtl="0">
              <a:spcBef>
                <a:spcPts val="0"/>
              </a:spcBef>
              <a:spcAft>
                <a:spcPts val="0"/>
              </a:spcAft>
              <a:buClr>
                <a:schemeClr val="dk1"/>
              </a:buClr>
              <a:buSzPts val="300"/>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Details:</a:t>
            </a:r>
            <a:endParaRPr/>
          </a:p>
          <a:p>
            <a:pPr marL="465886" marR="0" lvl="0" indent="-300786" algn="l" rtl="0">
              <a:spcBef>
                <a:spcPts val="0"/>
              </a:spcBef>
              <a:spcAft>
                <a:spcPts val="0"/>
              </a:spcAft>
              <a:buClr>
                <a:schemeClr val="dk1"/>
              </a:buClr>
              <a:buSzPts val="1000"/>
              <a:buFont typeface="Calibri"/>
              <a:buChar char="●"/>
            </a:pPr>
            <a:r>
              <a:rPr lang="en-US" sz="1200" b="0" i="0" u="none" strike="noStrike" cap="none">
                <a:solidFill>
                  <a:schemeClr val="dk1"/>
                </a:solidFill>
                <a:latin typeface="Calibri"/>
                <a:ea typeface="Calibri"/>
                <a:cs typeface="Calibri"/>
                <a:sym typeface="Calibri"/>
              </a:rPr>
              <a:t>Now that we’ve had a chance to analyze the lesson using the IPG, the lesson plan, and student work, we want to reconsider the questions we would want to discuss with the teacher.</a:t>
            </a:r>
            <a:endParaRPr/>
          </a:p>
          <a:p>
            <a:pPr marL="465886" marR="0" lvl="0" indent="-300786" algn="l" rtl="0">
              <a:spcBef>
                <a:spcPts val="0"/>
              </a:spcBef>
              <a:spcAft>
                <a:spcPts val="0"/>
              </a:spcAft>
              <a:buClr>
                <a:schemeClr val="dk1"/>
              </a:buClr>
              <a:buSzPts val="1000"/>
              <a:buFont typeface="Calibri"/>
              <a:buChar char="●"/>
            </a:pPr>
            <a:r>
              <a:rPr lang="en-US" sz="1200" b="0" i="0" u="none" strike="noStrike" cap="none">
                <a:solidFill>
                  <a:schemeClr val="dk1"/>
                </a:solidFill>
                <a:latin typeface="Calibri"/>
                <a:ea typeface="Calibri"/>
                <a:cs typeface="Calibri"/>
                <a:sym typeface="Calibri"/>
              </a:rPr>
              <a:t>With that in mind, we are going to revisit the Beyond the Lesson Guide to discuss which have been answered and identify any questions that remain about the lesson.</a:t>
            </a:r>
            <a:endParaRPr/>
          </a:p>
          <a:p>
            <a:pPr marL="0" marR="0" lvl="0" indent="0" algn="l" rtl="0">
              <a:spcBef>
                <a:spcPts val="0"/>
              </a:spcBef>
              <a:spcAft>
                <a:spcPts val="0"/>
              </a:spcAft>
              <a:buClr>
                <a:schemeClr val="dk1"/>
              </a:buClr>
              <a:buSzPts val="1200"/>
              <a:buFont typeface="Calibri"/>
              <a:buNone/>
            </a:pPr>
            <a:endParaRPr sz="1200" b="1" i="0" u="none" strike="noStrike" cap="none">
              <a:solidFill>
                <a:schemeClr val="dk1"/>
              </a:solidFill>
              <a:latin typeface="Calibri"/>
              <a:ea typeface="Calibri"/>
              <a:cs typeface="Calibri"/>
              <a:sym typeface="Calibri"/>
            </a:endParaRPr>
          </a:p>
        </p:txBody>
      </p:sp>
      <p:sp>
        <p:nvSpPr>
          <p:cNvPr id="520" name="Google Shape;520;p43: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43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sz="1200" b="1" i="0" u="none" strike="noStrike" cap="none" dirty="0">
                <a:solidFill>
                  <a:schemeClr val="dk1"/>
                </a:solidFill>
                <a:latin typeface="Calibri"/>
                <a:ea typeface="Calibri"/>
                <a:cs typeface="Calibri"/>
                <a:sym typeface="Calibri"/>
              </a:rPr>
              <a:t>Big Idea:</a:t>
            </a:r>
            <a:r>
              <a:rPr lang="en-US" sz="1200" b="0" i="0" u="none" strike="noStrike" cap="none" dirty="0">
                <a:solidFill>
                  <a:schemeClr val="dk1"/>
                </a:solidFill>
                <a:latin typeface="Calibri"/>
                <a:ea typeface="Calibri"/>
                <a:cs typeface="Calibri"/>
                <a:sym typeface="Calibri"/>
              </a:rPr>
              <a:t>  Allow participants time to reflect on the entire IPT training and implications for their work.</a:t>
            </a:r>
            <a:endParaRPr dirty="0"/>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1" i="0" u="none" strike="noStrike" cap="none" dirty="0">
                <a:solidFill>
                  <a:schemeClr val="dk1"/>
                </a:solidFill>
                <a:latin typeface="Calibri"/>
                <a:ea typeface="Calibri"/>
                <a:cs typeface="Calibri"/>
                <a:sym typeface="Calibri"/>
              </a:rPr>
              <a:t>Details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Clr>
                <a:schemeClr val="dk1"/>
              </a:buClr>
              <a:buSzPts val="3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1" i="0" u="none" strike="noStrike" cap="none" dirty="0">
                <a:solidFill>
                  <a:schemeClr val="dk1"/>
                </a:solidFill>
                <a:latin typeface="Calibri"/>
                <a:ea typeface="Calibri"/>
                <a:cs typeface="Calibri"/>
                <a:sym typeface="Calibri"/>
              </a:rPr>
              <a:t>Participants can use the implications and next steps space on the lesson feedback summary form to reflect on:</a:t>
            </a:r>
            <a:endParaRPr sz="1600" b="1" i="0" u="none" strike="noStrike" cap="none" dirty="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questions on the slide (these are general and can be adjusted to meet the specific learning needs of the audience)</a:t>
            </a:r>
            <a:endParaRPr sz="1600" b="0" i="0" u="none" strike="noStrike" cap="none" dirty="0">
              <a:solidFill>
                <a:schemeClr val="dk1"/>
              </a:solidFill>
              <a:latin typeface="Calibri"/>
              <a:ea typeface="Calibri"/>
              <a:cs typeface="Calibri"/>
              <a:sym typeface="Calibri"/>
            </a:endParaRPr>
          </a:p>
          <a:p>
            <a:pPr marL="457200" marR="0" lvl="1"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Based on your role in the learning community, how did examining all aspects of this lesson impact your work?</a:t>
            </a:r>
            <a:endParaRPr sz="1600" b="0" i="0" u="none" strike="noStrike" cap="none" dirty="0">
              <a:solidFill>
                <a:schemeClr val="dk1"/>
              </a:solidFill>
              <a:latin typeface="Calibri"/>
              <a:ea typeface="Calibri"/>
              <a:cs typeface="Calibri"/>
              <a:sym typeface="Calibri"/>
            </a:endParaRPr>
          </a:p>
          <a:p>
            <a:pPr marL="457200" marR="0" lvl="1"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Based on your role in the learning community, what resources and strategies could be used to encourage and support aligned instructional practice in the classroom?  </a:t>
            </a:r>
            <a:endParaRPr sz="16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 </a:t>
            </a:r>
            <a:endParaRPr sz="1600" b="0" i="0" u="none" strike="noStrike" cap="none" dirty="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 role-specific reflection questions</a:t>
            </a:r>
            <a:endParaRPr sz="1600" b="0" i="0" u="none" strike="noStrike" cap="none" dirty="0">
              <a:solidFill>
                <a:schemeClr val="dk1"/>
              </a:solidFill>
              <a:latin typeface="Calibri"/>
              <a:ea typeface="Calibri"/>
              <a:cs typeface="Calibri"/>
              <a:sym typeface="Calibri"/>
            </a:endParaRPr>
          </a:p>
          <a:p>
            <a:pPr marL="914400" marR="0" lvl="2" indent="0" algn="l" rtl="0">
              <a:spcBef>
                <a:spcPts val="0"/>
              </a:spcBef>
              <a:spcAft>
                <a:spcPts val="0"/>
              </a:spcAft>
              <a:buNone/>
            </a:pPr>
            <a:r>
              <a:rPr lang="en-US" sz="1200" b="1" i="0" u="none" strike="noStrike" cap="none" dirty="0">
                <a:solidFill>
                  <a:schemeClr val="dk1"/>
                </a:solidFill>
                <a:latin typeface="Calibri"/>
                <a:ea typeface="Calibri"/>
                <a:cs typeface="Calibri"/>
                <a:sym typeface="Calibri"/>
              </a:rPr>
              <a:t>Superintendent/District Leader</a:t>
            </a:r>
            <a:r>
              <a:rPr lang="en-US" sz="1200" b="0" i="0" u="none" strike="noStrike" cap="none" dirty="0">
                <a:solidFill>
                  <a:schemeClr val="dk1"/>
                </a:solidFill>
                <a:latin typeface="Calibri"/>
                <a:ea typeface="Calibri"/>
                <a:cs typeface="Calibri"/>
                <a:sym typeface="Calibri"/>
              </a:rPr>
              <a:t> – How can I direct resources to improve standards-aligned instruction in classrooms?</a:t>
            </a:r>
            <a:endParaRPr sz="1600" b="0" i="0" u="none" strike="noStrike" cap="none" dirty="0">
              <a:solidFill>
                <a:schemeClr val="dk1"/>
              </a:solidFill>
              <a:latin typeface="Calibri"/>
              <a:ea typeface="Calibri"/>
              <a:cs typeface="Calibri"/>
              <a:sym typeface="Calibri"/>
            </a:endParaRPr>
          </a:p>
          <a:p>
            <a:pPr marL="914400" marR="0" lvl="2" indent="0" algn="l" rtl="0">
              <a:spcBef>
                <a:spcPts val="0"/>
              </a:spcBef>
              <a:spcAft>
                <a:spcPts val="0"/>
              </a:spcAft>
              <a:buNone/>
            </a:pPr>
            <a:r>
              <a:rPr lang="en-US" sz="1200" b="1" i="0" u="none" strike="noStrike" cap="none" dirty="0">
                <a:solidFill>
                  <a:schemeClr val="dk1"/>
                </a:solidFill>
                <a:latin typeface="Calibri"/>
                <a:ea typeface="Calibri"/>
                <a:cs typeface="Calibri"/>
                <a:sym typeface="Calibri"/>
              </a:rPr>
              <a:t>School Leader</a:t>
            </a:r>
            <a:r>
              <a:rPr lang="en-US" sz="1200" b="0" i="0" u="none" strike="noStrike" cap="none" dirty="0">
                <a:solidFill>
                  <a:schemeClr val="dk1"/>
                </a:solidFill>
                <a:latin typeface="Calibri"/>
                <a:ea typeface="Calibri"/>
                <a:cs typeface="Calibri"/>
                <a:sym typeface="Calibri"/>
              </a:rPr>
              <a:t> – What building conditions must exist to support standards-aligned instruction in classrooms?</a:t>
            </a:r>
            <a:endParaRPr sz="1600" b="0" i="0" u="none" strike="noStrike" cap="none" dirty="0">
              <a:solidFill>
                <a:schemeClr val="dk1"/>
              </a:solidFill>
              <a:latin typeface="Calibri"/>
              <a:ea typeface="Calibri"/>
              <a:cs typeface="Calibri"/>
              <a:sym typeface="Calibri"/>
            </a:endParaRPr>
          </a:p>
          <a:p>
            <a:pPr marL="914400" marR="0" lvl="2" indent="0" algn="l" rtl="0">
              <a:spcBef>
                <a:spcPts val="0"/>
              </a:spcBef>
              <a:spcAft>
                <a:spcPts val="0"/>
              </a:spcAft>
              <a:buNone/>
            </a:pPr>
            <a:r>
              <a:rPr lang="en-US" sz="1200" b="1" i="0" u="none" strike="noStrike" cap="none" dirty="0">
                <a:solidFill>
                  <a:schemeClr val="dk1"/>
                </a:solidFill>
                <a:latin typeface="Calibri"/>
                <a:ea typeface="Calibri"/>
                <a:cs typeface="Calibri"/>
                <a:sym typeface="Calibri"/>
              </a:rPr>
              <a:t>Coach</a:t>
            </a:r>
            <a:r>
              <a:rPr lang="en-US" sz="1200" b="0" i="0" u="none" strike="noStrike" cap="none" dirty="0">
                <a:solidFill>
                  <a:schemeClr val="dk1"/>
                </a:solidFill>
                <a:latin typeface="Calibri"/>
                <a:ea typeface="Calibri"/>
                <a:cs typeface="Calibri"/>
                <a:sym typeface="Calibri"/>
              </a:rPr>
              <a:t> - How can content-based feedback help prioritize professional learning and coaching activities to support teachers with standards-aligned instruction?</a:t>
            </a:r>
            <a:endParaRPr sz="1600" b="0" i="0" u="none" strike="noStrike" cap="none" dirty="0">
              <a:solidFill>
                <a:schemeClr val="dk1"/>
              </a:solidFill>
              <a:latin typeface="Calibri"/>
              <a:ea typeface="Calibri"/>
              <a:cs typeface="Calibri"/>
              <a:sym typeface="Calibri"/>
            </a:endParaRPr>
          </a:p>
          <a:p>
            <a:pPr marL="914400" marR="0" lvl="2" indent="0" algn="l" rtl="0">
              <a:spcBef>
                <a:spcPts val="0"/>
              </a:spcBef>
              <a:spcAft>
                <a:spcPts val="0"/>
              </a:spcAft>
              <a:buNone/>
            </a:pPr>
            <a:r>
              <a:rPr lang="en-US" sz="1200" b="1" i="0" u="none" strike="noStrike" cap="none" dirty="0">
                <a:solidFill>
                  <a:schemeClr val="dk1"/>
                </a:solidFill>
                <a:latin typeface="Calibri"/>
                <a:ea typeface="Calibri"/>
                <a:cs typeface="Calibri"/>
                <a:sym typeface="Calibri"/>
              </a:rPr>
              <a:t>Teacher </a:t>
            </a:r>
            <a:r>
              <a:rPr lang="en-US" sz="1200" b="0" i="0" u="none" strike="noStrike" cap="none" dirty="0">
                <a:solidFill>
                  <a:schemeClr val="dk1"/>
                </a:solidFill>
                <a:latin typeface="Calibri"/>
                <a:ea typeface="Calibri"/>
                <a:cs typeface="Calibri"/>
                <a:sym typeface="Calibri"/>
              </a:rPr>
              <a:t>– Which aspects of your instructional practice provide all students with access to grade-level standards-based content and tasks?  Which aspects do not?</a:t>
            </a:r>
            <a:endParaRPr sz="1600" b="0" i="0" u="none" strike="noStrike" cap="none" dirty="0">
              <a:solidFill>
                <a:schemeClr val="dk1"/>
              </a:solidFill>
              <a:latin typeface="Calibri"/>
              <a:ea typeface="Calibri"/>
              <a:cs typeface="Calibri"/>
              <a:sym typeface="Calibri"/>
            </a:endParaRPr>
          </a:p>
          <a:p>
            <a:pPr marL="914400" marR="0" lvl="2" indent="0" algn="l" rtl="0">
              <a:spcBef>
                <a:spcPts val="0"/>
              </a:spcBef>
              <a:spcAft>
                <a:spcPts val="0"/>
              </a:spcAft>
              <a:buNone/>
            </a:pPr>
            <a:r>
              <a:rPr lang="en-US" sz="1200" b="1" i="0" u="none" strike="noStrike" cap="none" dirty="0">
                <a:solidFill>
                  <a:schemeClr val="dk1"/>
                </a:solidFill>
                <a:latin typeface="Calibri"/>
                <a:ea typeface="Calibri"/>
                <a:cs typeface="Calibri"/>
                <a:sym typeface="Calibri"/>
              </a:rPr>
              <a:t>Parent</a:t>
            </a:r>
            <a:r>
              <a:rPr lang="en-US" sz="1200" b="0" i="0" u="none" strike="noStrike" cap="none" dirty="0">
                <a:solidFill>
                  <a:schemeClr val="dk1"/>
                </a:solidFill>
                <a:latin typeface="Calibri"/>
                <a:ea typeface="Calibri"/>
                <a:cs typeface="Calibri"/>
                <a:sym typeface="Calibri"/>
              </a:rPr>
              <a:t> – Where do you see evidence of standards-aligned instruction in your child’s classroom?</a:t>
            </a:r>
            <a:endParaRPr sz="1600" b="0" i="0" u="none" strike="noStrike" cap="none" dirty="0">
              <a:solidFill>
                <a:schemeClr val="dk1"/>
              </a:solidFill>
              <a:latin typeface="Calibri"/>
              <a:ea typeface="Calibri"/>
              <a:cs typeface="Calibri"/>
              <a:sym typeface="Calibri"/>
            </a:endParaRPr>
          </a:p>
          <a:p>
            <a:pPr marL="914400" marR="0" lvl="2" indent="0" algn="l" rtl="0">
              <a:spcBef>
                <a:spcPts val="0"/>
              </a:spcBef>
              <a:spcAft>
                <a:spcPts val="0"/>
              </a:spcAft>
              <a:buNone/>
            </a:pPr>
            <a:r>
              <a:rPr lang="en-US" sz="1200" b="1" i="0" u="none" strike="noStrike" cap="none" dirty="0">
                <a:solidFill>
                  <a:schemeClr val="dk1"/>
                </a:solidFill>
                <a:latin typeface="Calibri"/>
                <a:ea typeface="Calibri"/>
                <a:cs typeface="Calibri"/>
                <a:sym typeface="Calibri"/>
              </a:rPr>
              <a:t>Partner organization</a:t>
            </a:r>
            <a:r>
              <a:rPr lang="en-US" sz="1200" b="0" i="0" u="none" strike="noStrike" cap="none" dirty="0">
                <a:solidFill>
                  <a:schemeClr val="dk1"/>
                </a:solidFill>
                <a:latin typeface="Calibri"/>
                <a:ea typeface="Calibri"/>
                <a:cs typeface="Calibri"/>
                <a:sym typeface="Calibri"/>
              </a:rPr>
              <a:t> – How does our organization’s theory of action and activities with districts partners support standards-aligned instruction in classrooms?</a:t>
            </a:r>
            <a:endParaRPr sz="16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 </a:t>
            </a:r>
            <a:endParaRPr sz="1600" b="0" i="0" u="none" strike="noStrike" cap="none" dirty="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one or more of the italicized consider statements from the lesson feedback summary – model response</a:t>
            </a:r>
            <a:endParaRPr sz="16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528" name="Google Shape;528;p44: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4" name="Google Shape;534;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Big Idea: </a:t>
            </a:r>
            <a:r>
              <a:rPr lang="en-US" sz="1200" b="0" i="0" u="none" strike="noStrike" cap="none">
                <a:solidFill>
                  <a:schemeClr val="dk1"/>
                </a:solidFill>
                <a:latin typeface="Calibri"/>
                <a:ea typeface="Calibri"/>
                <a:cs typeface="Calibri"/>
                <a:sym typeface="Calibri"/>
              </a:rPr>
              <a:t>This module includes the listed components.</a:t>
            </a:r>
            <a:endParaRPr/>
          </a:p>
          <a:p>
            <a:pPr marL="0" marR="0" lvl="0" indent="0" algn="l" rtl="0">
              <a:spcBef>
                <a:spcPts val="0"/>
              </a:spcBef>
              <a:spcAft>
                <a:spcPts val="0"/>
              </a:spcAft>
              <a:buClr>
                <a:schemeClr val="dk1"/>
              </a:buClr>
              <a:buSzPts val="3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Arial"/>
              <a:buNone/>
            </a:pPr>
            <a:r>
              <a:rPr lang="en-US" sz="1200" b="1" i="0" u="none" strike="noStrike" cap="none">
                <a:solidFill>
                  <a:schemeClr val="dk1"/>
                </a:solidFill>
                <a:latin typeface="Calibri"/>
                <a:ea typeface="Calibri"/>
                <a:cs typeface="Calibri"/>
                <a:sym typeface="Calibri"/>
              </a:rPr>
              <a:t>Details:</a:t>
            </a:r>
            <a:r>
              <a:rPr lang="en-US" sz="1200" b="0" i="0" u="none" strike="noStrike" cap="none">
                <a:solidFill>
                  <a:schemeClr val="dk1"/>
                </a:solidFill>
                <a:latin typeface="Calibri"/>
                <a:ea typeface="Calibri"/>
                <a:cs typeface="Calibri"/>
                <a:sym typeface="Calibri"/>
              </a:rPr>
              <a:t>  </a:t>
            </a:r>
            <a:endParaRPr/>
          </a:p>
          <a:p>
            <a:pPr marL="457200" marR="0" lvl="0" indent="-292100" algn="l" rtl="0">
              <a:spcBef>
                <a:spcPts val="0"/>
              </a:spcBef>
              <a:spcAft>
                <a:spcPts val="0"/>
              </a:spcAft>
              <a:buClr>
                <a:srgbClr val="434343"/>
              </a:buClr>
              <a:buSzPts val="1000"/>
              <a:buFont typeface="Arial"/>
              <a:buChar char="●"/>
            </a:pPr>
            <a:r>
              <a:rPr lang="en-US" sz="1200" b="0" i="0" u="none" strike="noStrike" cap="none">
                <a:solidFill>
                  <a:srgbClr val="434343"/>
                </a:solidFill>
                <a:latin typeface="Calibri"/>
                <a:ea typeface="Calibri"/>
                <a:cs typeface="Calibri"/>
                <a:sym typeface="Calibri"/>
              </a:rPr>
              <a:t>Through lesson observation and lesson plan and student work analysis, participants will reflect on the Core Actions (and indicators) and how they appear in planning, practice, and student work of lessons that meets the expectations set by CCR standards.</a:t>
            </a:r>
            <a:endParaRPr/>
          </a:p>
          <a:p>
            <a:pPr marL="457200" marR="0" lvl="0" indent="-292100" algn="l" rtl="0">
              <a:spcBef>
                <a:spcPts val="0"/>
              </a:spcBef>
              <a:spcAft>
                <a:spcPts val="0"/>
              </a:spcAft>
              <a:buClr>
                <a:schemeClr val="dk1"/>
              </a:buClr>
              <a:buSzPts val="1000"/>
              <a:buFont typeface="Calibri"/>
              <a:buChar char="●"/>
            </a:pPr>
            <a:r>
              <a:rPr lang="en-US" sz="1200" b="0" i="0" u="none" strike="noStrike" cap="none">
                <a:solidFill>
                  <a:schemeClr val="dk1"/>
                </a:solidFill>
                <a:latin typeface="Calibri"/>
                <a:ea typeface="Calibri"/>
                <a:cs typeface="Calibri"/>
                <a:sym typeface="Calibri"/>
              </a:rPr>
              <a:t>This Toolkit is designed to be flexible. See the Facilitator’s Guide for ideas for scheduling and chunking the activities to best meet your needs. </a:t>
            </a:r>
            <a:r>
              <a:rPr lang="en-US" sz="1200" b="0" i="0" u="none" strike="noStrike" cap="none">
                <a:solidFill>
                  <a:srgbClr val="434343"/>
                </a:solidFill>
                <a:latin typeface="Calibri"/>
                <a:ea typeface="Calibri"/>
                <a:cs typeface="Calibri"/>
                <a:sym typeface="Calibri"/>
              </a:rPr>
              <a:t>This provides an overall view of the learning, but let your participants know what components they will be working on today vs. future dates.</a:t>
            </a:r>
            <a:endParaRPr/>
          </a:p>
          <a:p>
            <a:pPr marL="457200" marR="0" lvl="0" indent="-292100" algn="l" rtl="0">
              <a:spcBef>
                <a:spcPts val="0"/>
              </a:spcBef>
              <a:spcAft>
                <a:spcPts val="0"/>
              </a:spcAft>
              <a:buClr>
                <a:srgbClr val="434343"/>
              </a:buClr>
              <a:buSzPts val="1000"/>
              <a:buFont typeface="Calibri"/>
              <a:buChar char="●"/>
            </a:pPr>
            <a:r>
              <a:rPr lang="en-US" sz="1200" b="0" i="0" u="none" strike="noStrike" cap="none">
                <a:solidFill>
                  <a:srgbClr val="434343"/>
                </a:solidFill>
                <a:latin typeface="Calibri"/>
                <a:ea typeface="Calibri"/>
                <a:cs typeface="Calibri"/>
                <a:sym typeface="Calibri"/>
              </a:rPr>
              <a:t>As best as possible, have participants reflect on each of these three components (observed lesson, lesson plan, and student work) separately and then use the Lesson Feedback Summary document to synthesize what was analyzed and to think about next steps and what can be learned from this experience. </a:t>
            </a:r>
            <a:br>
              <a:rPr lang="en-US" sz="1200" b="0" i="0" u="none" strike="noStrike" cap="none">
                <a:solidFill>
                  <a:schemeClr val="dk1"/>
                </a:solidFill>
                <a:latin typeface="Calibri"/>
                <a:ea typeface="Calibri"/>
                <a:cs typeface="Calibri"/>
                <a:sym typeface="Calibri"/>
              </a:rPr>
            </a:br>
            <a:endParaRPr sz="1200" b="0" i="0" u="none" strike="noStrike" cap="none">
              <a:solidFill>
                <a:schemeClr val="dk1"/>
              </a:solidFill>
              <a:latin typeface="Calibri"/>
              <a:ea typeface="Calibri"/>
              <a:cs typeface="Calibri"/>
              <a:sym typeface="Calibri"/>
            </a:endParaRPr>
          </a:p>
        </p:txBody>
      </p:sp>
      <p:sp>
        <p:nvSpPr>
          <p:cNvPr id="222" name="Google Shape;22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6:notes"/>
          <p:cNvSpPr txBox="1">
            <a:spLocks noGrp="1"/>
          </p:cNvSpPr>
          <p:nvPr>
            <p:ph type="body" idx="1"/>
          </p:nvPr>
        </p:nvSpPr>
        <p:spPr>
          <a:xfrm>
            <a:off x="685800" y="4400549"/>
            <a:ext cx="5486400" cy="3600600"/>
          </a:xfrm>
          <a:prstGeom prst="rect">
            <a:avLst/>
          </a:prstGeom>
          <a:noFill/>
          <a:ln>
            <a:noFill/>
          </a:ln>
        </p:spPr>
        <p:txBody>
          <a:bodyPr spcFirstLastPara="1" wrap="square" lIns="91300" tIns="45625" rIns="91300" bIns="45625"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Big Idea: </a:t>
            </a:r>
            <a:r>
              <a:rPr lang="en-US" sz="1200" b="0" i="0" u="none" strike="noStrike" cap="none">
                <a:solidFill>
                  <a:schemeClr val="dk1"/>
                </a:solidFill>
                <a:latin typeface="Calibri"/>
                <a:ea typeface="Calibri"/>
                <a:cs typeface="Calibri"/>
                <a:sym typeface="Calibri"/>
              </a:rPr>
              <a:t> Set learning expectations with participants.  </a:t>
            </a:r>
            <a:r>
              <a:rPr lang="en-US" sz="1200" b="0" i="1" u="none" strike="noStrike" cap="none">
                <a:solidFill>
                  <a:srgbClr val="000000"/>
                </a:solidFill>
                <a:latin typeface="Calibri"/>
                <a:ea typeface="Calibri"/>
                <a:cs typeface="Calibri"/>
                <a:sym typeface="Calibri"/>
              </a:rPr>
              <a:t>If necessary, add additional norms based on specific audience and purpose.</a:t>
            </a:r>
            <a:endParaRPr/>
          </a:p>
          <a:p>
            <a:pPr marL="0" marR="0" lvl="0" indent="0" algn="l" rtl="0">
              <a:spcBef>
                <a:spcPts val="0"/>
              </a:spcBef>
              <a:spcAft>
                <a:spcPts val="0"/>
              </a:spcAft>
              <a:buClr>
                <a:schemeClr val="dk1"/>
              </a:buClr>
              <a:buSzPts val="300"/>
              <a:buFont typeface="Calibri"/>
              <a:buNone/>
            </a:pPr>
            <a:endParaRPr sz="1200" b="0" i="0" u="none" strike="noStrike" cap="none">
              <a:solidFill>
                <a:srgbClr val="000000"/>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a:solidFill>
                  <a:srgbClr val="000000"/>
                </a:solidFill>
                <a:latin typeface="Calibri"/>
                <a:ea typeface="Calibri"/>
                <a:cs typeface="Calibri"/>
                <a:sym typeface="Calibri"/>
              </a:rPr>
              <a:t>Details:</a:t>
            </a:r>
            <a:endParaRPr/>
          </a:p>
          <a:p>
            <a:pPr marL="457200" marR="0" lvl="0" indent="-292100" algn="l" rtl="0">
              <a:spcBef>
                <a:spcPts val="0"/>
              </a:spcBef>
              <a:spcAft>
                <a:spcPts val="0"/>
              </a:spcAft>
              <a:buClr>
                <a:srgbClr val="000000"/>
              </a:buClr>
              <a:buSzPts val="1000"/>
              <a:buFont typeface="Calibri"/>
              <a:buChar char="●"/>
            </a:pPr>
            <a:r>
              <a:rPr lang="en-US" sz="1200" b="0" i="0" u="none" strike="noStrike" cap="none">
                <a:solidFill>
                  <a:srgbClr val="000000"/>
                </a:solidFill>
                <a:latin typeface="Calibri"/>
                <a:ea typeface="Calibri"/>
                <a:cs typeface="Calibri"/>
                <a:sym typeface="Calibri"/>
              </a:rPr>
              <a:t>In order to norm the way we look at instruction, collectively, we want to root all of our comments in the evidence of the observation, rather than our interpretation of what we see.</a:t>
            </a:r>
            <a:endParaRPr/>
          </a:p>
          <a:p>
            <a:pPr marL="457200" marR="0" lvl="0" indent="-292100" algn="l" rtl="0">
              <a:spcBef>
                <a:spcPts val="0"/>
              </a:spcBef>
              <a:spcAft>
                <a:spcPts val="0"/>
              </a:spcAft>
              <a:buClr>
                <a:srgbClr val="000000"/>
              </a:buClr>
              <a:buSzPts val="1000"/>
              <a:buFont typeface="Calibri"/>
              <a:buChar char="●"/>
            </a:pPr>
            <a:r>
              <a:rPr lang="en-US" sz="1200" b="0" i="0" u="none" strike="noStrike" cap="none">
                <a:solidFill>
                  <a:srgbClr val="000000"/>
                </a:solidFill>
                <a:latin typeface="Calibri"/>
                <a:ea typeface="Calibri"/>
                <a:cs typeface="Calibri"/>
                <a:sym typeface="Calibri"/>
              </a:rPr>
              <a:t>We will practice taking low-inference notes throughout the work, and ultimately summarize and interpret the lesson through the lens of the standards and Shifts.</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29" name="Google Shape;229;p6:notes"/>
          <p:cNvSpPr txBox="1">
            <a:spLocks noGrp="1"/>
          </p:cNvSpPr>
          <p:nvPr>
            <p:ph type="sldNum" idx="12"/>
          </p:nvPr>
        </p:nvSpPr>
        <p:spPr>
          <a:xfrm>
            <a:off x="3884612" y="8685213"/>
            <a:ext cx="2971800" cy="459000"/>
          </a:xfrm>
          <a:prstGeom prst="rect">
            <a:avLst/>
          </a:prstGeom>
          <a:noFill/>
          <a:ln>
            <a:noFill/>
          </a:ln>
        </p:spPr>
        <p:txBody>
          <a:bodyPr spcFirstLastPara="1" wrap="square" lIns="91300" tIns="45625" rIns="91300" bIns="456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7:notes"/>
          <p:cNvSpPr txBox="1">
            <a:spLocks noGrp="1"/>
          </p:cNvSpPr>
          <p:nvPr>
            <p:ph type="body" idx="1"/>
          </p:nvPr>
        </p:nvSpPr>
        <p:spPr>
          <a:xfrm>
            <a:off x="685800" y="4400549"/>
            <a:ext cx="5486400" cy="3600600"/>
          </a:xfrm>
          <a:prstGeom prst="rect">
            <a:avLst/>
          </a:prstGeom>
          <a:noFill/>
          <a:ln>
            <a:noFill/>
          </a:ln>
        </p:spPr>
        <p:txBody>
          <a:bodyPr spcFirstLastPara="1" wrap="square" lIns="91300" tIns="45625" rIns="91300" bIns="45625" anchor="t" anchorCtr="0">
            <a:noAutofit/>
          </a:bodyPr>
          <a:lstStyle/>
          <a:p>
            <a:pPr marL="0" marR="0" lvl="0" indent="0" algn="l" rtl="0">
              <a:spcBef>
                <a:spcPts val="0"/>
              </a:spcBef>
              <a:spcAft>
                <a:spcPts val="0"/>
              </a:spcAft>
              <a:buClr>
                <a:schemeClr val="dk1"/>
              </a:buClr>
              <a:buSzPts val="1100"/>
              <a:buFont typeface="Arial"/>
              <a:buNone/>
            </a:pPr>
            <a:r>
              <a:rPr lang="en-US" sz="1200" b="1" i="0" u="none" strike="noStrike" cap="none">
                <a:solidFill>
                  <a:schemeClr val="dk1"/>
                </a:solidFill>
                <a:latin typeface="Calibri"/>
                <a:ea typeface="Calibri"/>
                <a:cs typeface="Calibri"/>
                <a:sym typeface="Calibri"/>
              </a:rPr>
              <a:t>Big Idea:</a:t>
            </a:r>
            <a:r>
              <a:rPr lang="en-US" sz="1200" b="0" i="0" u="none" strike="noStrike" cap="none">
                <a:solidFill>
                  <a:schemeClr val="dk1"/>
                </a:solidFill>
                <a:latin typeface="Calibri"/>
                <a:ea typeface="Calibri"/>
                <a:cs typeface="Calibri"/>
                <a:sym typeface="Calibri"/>
              </a:rPr>
              <a:t> Transition participants to the next component of the Toolkit.  Participants will now engage in working with the structure of the IPG.</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36" name="Google Shape;236;p7:notes"/>
          <p:cNvSpPr txBox="1">
            <a:spLocks noGrp="1"/>
          </p:cNvSpPr>
          <p:nvPr>
            <p:ph type="sldNum" idx="12"/>
          </p:nvPr>
        </p:nvSpPr>
        <p:spPr>
          <a:xfrm>
            <a:off x="3884612" y="8685213"/>
            <a:ext cx="2971800" cy="459000"/>
          </a:xfrm>
          <a:prstGeom prst="rect">
            <a:avLst/>
          </a:prstGeom>
          <a:noFill/>
          <a:ln>
            <a:noFill/>
          </a:ln>
        </p:spPr>
        <p:txBody>
          <a:bodyPr spcFirstLastPara="1" wrap="square" lIns="91300" tIns="45625" rIns="91300" bIns="456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Big Idea: </a:t>
            </a:r>
            <a:r>
              <a:rPr lang="en-US" sz="1200" b="0" i="0" u="none" strike="noStrike" cap="none">
                <a:solidFill>
                  <a:schemeClr val="dk1"/>
                </a:solidFill>
                <a:latin typeface="Calibri"/>
                <a:ea typeface="Calibri"/>
                <a:cs typeface="Calibri"/>
                <a:sym typeface="Calibri"/>
              </a:rPr>
              <a:t>Preview activities within this section.</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44" name="Google Shape;244;p8: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9: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Big Idea: </a:t>
            </a:r>
            <a:r>
              <a:rPr lang="en-US" sz="1200" b="0" i="0" u="none" strike="noStrike" cap="none">
                <a:solidFill>
                  <a:schemeClr val="dk1"/>
                </a:solidFill>
                <a:latin typeface="Calibri"/>
                <a:ea typeface="Calibri"/>
                <a:cs typeface="Calibri"/>
                <a:sym typeface="Calibri"/>
              </a:rPr>
              <a:t> The most important instructional Shifts demanded by the CCR standards for ELA/Literacy are: text complexity, evidence, and building knowledge. These </a:t>
            </a:r>
            <a:r>
              <a:rPr lang="en-US" sz="1200" b="0" i="0" u="none" strike="noStrike" cap="none">
                <a:solidFill>
                  <a:srgbClr val="333333"/>
                </a:solidFill>
                <a:latin typeface="Calibri"/>
                <a:ea typeface="Calibri"/>
                <a:cs typeface="Calibri"/>
                <a:sym typeface="Calibri"/>
              </a:rPr>
              <a:t>Shifts are supported by the college and career readiness research. </a:t>
            </a:r>
            <a:r>
              <a:rPr lang="en-US" sz="1200" b="0" i="0" u="none" strike="noStrike" cap="none">
                <a:solidFill>
                  <a:schemeClr val="dk1"/>
                </a:solidFill>
                <a:latin typeface="Calibri"/>
                <a:ea typeface="Calibri"/>
                <a:cs typeface="Calibri"/>
                <a:sym typeface="Calibri"/>
              </a:rPr>
              <a:t>Refer to the </a:t>
            </a:r>
            <a:r>
              <a:rPr lang="en-US" sz="1200" b="0" i="0" u="sng" strike="noStrike" cap="none">
                <a:solidFill>
                  <a:schemeClr val="hlink"/>
                </a:solidFill>
                <a:latin typeface="Calibri"/>
                <a:ea typeface="Calibri"/>
                <a:cs typeface="Calibri"/>
                <a:sym typeface="Calibri"/>
                <a:hlinkClick r:id="rId3"/>
              </a:rPr>
              <a:t>Common Core Shifts for ELA/Literacy</a:t>
            </a:r>
            <a:r>
              <a:rPr lang="en-US" sz="1200" b="0" i="0" u="none" strike="noStrike" cap="none">
                <a:solidFill>
                  <a:schemeClr val="dk1"/>
                </a:solidFill>
                <a:latin typeface="Calibri"/>
                <a:ea typeface="Calibri"/>
                <a:cs typeface="Calibri"/>
                <a:sym typeface="Calibri"/>
              </a:rPr>
              <a:t> (http://</a:t>
            </a:r>
            <a:r>
              <a:rPr lang="en-US" sz="1200" b="0" i="0" u="none" strike="noStrike" cap="none">
                <a:solidFill>
                  <a:srgbClr val="FF0000"/>
                </a:solidFill>
                <a:latin typeface="Calibri"/>
                <a:ea typeface="Calibri"/>
                <a:cs typeface="Calibri"/>
                <a:sym typeface="Calibri"/>
              </a:rPr>
              <a:t>achievethecore.org/content/upload/122113_Shifts_ELA.LIT.pdf) </a:t>
            </a:r>
            <a:r>
              <a:rPr lang="en-US" sz="1200" b="0" i="0" u="none" strike="noStrike" cap="none">
                <a:solidFill>
                  <a:schemeClr val="dk1"/>
                </a:solidFill>
                <a:latin typeface="Calibri"/>
                <a:ea typeface="Calibri"/>
                <a:cs typeface="Calibri"/>
                <a:sym typeface="Calibri"/>
              </a:rPr>
              <a:t>handout in your packet. </a:t>
            </a:r>
            <a:endParaRPr/>
          </a:p>
          <a:p>
            <a:pPr marL="0" marR="0" lvl="0" indent="0" algn="l" rtl="0">
              <a:spcBef>
                <a:spcPts val="0"/>
              </a:spcBef>
              <a:spcAft>
                <a:spcPts val="0"/>
              </a:spcAft>
              <a:buClr>
                <a:schemeClr val="dk1"/>
              </a:buClr>
              <a:buSzPts val="300"/>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Details:</a:t>
            </a:r>
            <a:endParaRPr/>
          </a:p>
          <a:p>
            <a:pPr marL="171450" marR="0" lvl="0" indent="-171450" algn="l" rtl="0">
              <a:spcBef>
                <a:spcPts val="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 Complexity: </a:t>
            </a:r>
            <a:r>
              <a:rPr lang="en-US" sz="1200" b="0" i="0" u="none" strike="noStrike" cap="none">
                <a:solidFill>
                  <a:srgbClr val="000000"/>
                </a:solidFill>
                <a:latin typeface="Calibri"/>
                <a:ea typeface="Calibri"/>
                <a:cs typeface="Calibri"/>
                <a:sym typeface="Calibri"/>
              </a:rPr>
              <a:t>Regular practice with complex text and its academic language</a:t>
            </a:r>
            <a:endParaRPr/>
          </a:p>
          <a:p>
            <a:pPr marL="171450" marR="0" lvl="0" indent="-171450" algn="l" rtl="0">
              <a:spcBef>
                <a:spcPts val="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Evidence: </a:t>
            </a:r>
            <a:r>
              <a:rPr lang="en-US" sz="1200" b="0" i="0" u="none" strike="noStrike" cap="none">
                <a:solidFill>
                  <a:srgbClr val="000000"/>
                </a:solidFill>
                <a:latin typeface="Calibri"/>
                <a:ea typeface="Calibri"/>
                <a:cs typeface="Calibri"/>
                <a:sym typeface="Calibri"/>
              </a:rPr>
              <a:t>Reading, writing, and speaking grounded in evidence from text</a:t>
            </a:r>
            <a:endParaRPr/>
          </a:p>
          <a:p>
            <a:pPr marL="171450" marR="0" lvl="0" indent="-171450" algn="l" rtl="0">
              <a:spcBef>
                <a:spcPts val="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Knowledge: </a:t>
            </a:r>
            <a:r>
              <a:rPr lang="en-US" sz="1200" b="0" i="0" u="none" strike="noStrike" cap="none">
                <a:solidFill>
                  <a:srgbClr val="000000"/>
                </a:solidFill>
                <a:latin typeface="Calibri"/>
                <a:ea typeface="Calibri"/>
                <a:cs typeface="Calibri"/>
                <a:sym typeface="Calibri"/>
              </a:rPr>
              <a:t>Building knowledge through content-rich nonfiction and informational texts</a:t>
            </a:r>
            <a:endParaRPr/>
          </a:p>
          <a:p>
            <a:pPr marL="0" marR="0" lvl="0" indent="0" algn="l" rtl="0">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a:p>
            <a:pPr marL="0" marR="0" lvl="0" indent="0" algn="l" rtl="0">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Depending on the group’s familiarity with the Shifts and time available, participants may be directed to read, underline, and discuss the important concepts in each Shift description from the </a:t>
            </a:r>
            <a:r>
              <a:rPr lang="en-US" sz="1200" b="0" i="0" u="sng" strike="noStrike" cap="none">
                <a:solidFill>
                  <a:schemeClr val="hlink"/>
                </a:solidFill>
                <a:latin typeface="Calibri"/>
                <a:ea typeface="Calibri"/>
                <a:cs typeface="Calibri"/>
                <a:sym typeface="Calibri"/>
                <a:hlinkClick r:id="rId3"/>
              </a:rPr>
              <a:t>Common Core Shifts for ELA/Literacy</a:t>
            </a:r>
            <a:r>
              <a:rPr lang="en-US" sz="1200" b="0" i="0" u="none" strike="noStrike" cap="none">
                <a:solidFill>
                  <a:schemeClr val="dk1"/>
                </a:solidFill>
                <a:latin typeface="Calibri"/>
                <a:ea typeface="Calibri"/>
                <a:cs typeface="Calibri"/>
                <a:sym typeface="Calibri"/>
              </a:rPr>
              <a:t> handout</a:t>
            </a:r>
            <a:r>
              <a:rPr lang="en-US" sz="1200" b="0" i="0" u="none" strike="noStrike" cap="none">
                <a:solidFill>
                  <a:srgbClr val="000000"/>
                </a:solidFill>
                <a:latin typeface="Calibri"/>
                <a:ea typeface="Calibri"/>
                <a:cs typeface="Calibri"/>
                <a:sym typeface="Calibri"/>
              </a:rPr>
              <a:t>. </a:t>
            </a:r>
            <a:endParaRPr/>
          </a:p>
          <a:p>
            <a:pPr marL="0" marR="0" lvl="0" indent="0" algn="l" rtl="0">
              <a:spcBef>
                <a:spcPts val="0"/>
              </a:spcBef>
              <a:spcAft>
                <a:spcPts val="0"/>
              </a:spcAft>
              <a:buClr>
                <a:schemeClr val="dk1"/>
              </a:buClr>
              <a:buSzPts val="1200"/>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Background Knowledge:</a:t>
            </a:r>
            <a:endParaRPr/>
          </a:p>
          <a:p>
            <a:pPr marL="457200" marR="0" lvl="0" indent="-22860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There is a 1-2 hour introductory module available at www.achievethecore.org, </a:t>
            </a:r>
            <a:r>
              <a:rPr lang="en-US" sz="1200" b="0" i="0" u="sng" strike="noStrike" cap="none">
                <a:solidFill>
                  <a:schemeClr val="hlink"/>
                </a:solidFill>
                <a:latin typeface="Calibri"/>
                <a:ea typeface="Calibri"/>
                <a:cs typeface="Calibri"/>
                <a:sym typeface="Calibri"/>
                <a:hlinkClick r:id="rId4"/>
              </a:rPr>
              <a:t>Professional Development: Introduction to the ELA/Literacy Shifts</a:t>
            </a:r>
            <a:r>
              <a:rPr lang="en-US" sz="1200" b="1" i="0" u="none" strike="noStrike" cap="none">
                <a:solidFill>
                  <a:schemeClr val="dk1"/>
                </a:solidFill>
                <a:latin typeface="Calibri"/>
                <a:ea typeface="Calibri"/>
                <a:cs typeface="Calibri"/>
                <a:sym typeface="Calibri"/>
              </a:rPr>
              <a:t> </a:t>
            </a:r>
            <a:r>
              <a:rPr lang="en-US" sz="1200" b="0" i="0" u="none" strike="noStrike" cap="none">
                <a:solidFill>
                  <a:schemeClr val="dk1"/>
                </a:solidFill>
                <a:latin typeface="Calibri"/>
                <a:ea typeface="Calibri"/>
                <a:cs typeface="Calibri"/>
                <a:sym typeface="Calibri"/>
              </a:rPr>
              <a:t>(http://achievethecore.org/page/394/introduction-to-the-ela-literacy-shifts), if you would like more detailed information </a:t>
            </a:r>
            <a:r>
              <a:rPr lang="en-US" sz="1200" b="0" i="0" u="none" strike="noStrike" cap="none">
                <a:solidFill>
                  <a:srgbClr val="FF0000"/>
                </a:solidFill>
                <a:latin typeface="Calibri"/>
                <a:ea typeface="Calibri"/>
                <a:cs typeface="Calibri"/>
                <a:sym typeface="Calibri"/>
              </a:rPr>
              <a:t>and training </a:t>
            </a:r>
            <a:r>
              <a:rPr lang="en-US" sz="1200" b="0" i="0" u="none" strike="noStrike" cap="none">
                <a:solidFill>
                  <a:schemeClr val="dk1"/>
                </a:solidFill>
                <a:latin typeface="Calibri"/>
                <a:ea typeface="Calibri"/>
                <a:cs typeface="Calibri"/>
                <a:sym typeface="Calibri"/>
              </a:rPr>
              <a:t>materials about each Shift and the research behind them.</a:t>
            </a:r>
            <a:endParaRPr/>
          </a:p>
          <a:p>
            <a:pPr marL="457200" marR="0" lvl="0" indent="-22860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For more information about the research and evidence base for the Standards and Shifts, refer to the </a:t>
            </a:r>
            <a:r>
              <a:rPr lang="en-US" sz="1200" b="0" i="0" u="sng" strike="noStrike" cap="none">
                <a:solidFill>
                  <a:schemeClr val="hlink"/>
                </a:solidFill>
                <a:latin typeface="Calibri"/>
                <a:ea typeface="Calibri"/>
                <a:cs typeface="Calibri"/>
                <a:sym typeface="Calibri"/>
                <a:hlinkClick r:id="rId5"/>
              </a:rPr>
              <a:t>Research Supporting the Common Core ELA/Literacy Shifts and Standards </a:t>
            </a:r>
            <a:r>
              <a:rPr lang="en-US" sz="1200" b="0" i="0" u="sng" strike="noStrike" cap="none">
                <a:solidFill>
                  <a:schemeClr val="hlink"/>
                </a:solidFill>
                <a:latin typeface="Calibri"/>
                <a:ea typeface="Calibri"/>
                <a:cs typeface="Calibri"/>
                <a:sym typeface="Calibri"/>
              </a:rPr>
              <a:t>(</a:t>
            </a:r>
            <a:r>
              <a:rPr lang="en-US" sz="1200" b="0" i="0" u="none" strike="noStrike" cap="none">
                <a:solidFill>
                  <a:schemeClr val="dk1"/>
                </a:solidFill>
                <a:latin typeface="Calibri"/>
                <a:ea typeface="Calibri"/>
                <a:cs typeface="Calibri"/>
                <a:sym typeface="Calibri"/>
              </a:rPr>
              <a:t>http://achievethecore.org/content/upload/Research%20Supporting%20the%20ELA%20Standards%20and%20Shifts%20Final.pdf). </a:t>
            </a:r>
            <a:endParaRPr sz="1200" b="0" i="0" u="sng" strike="noStrike" cap="none">
              <a:solidFill>
                <a:schemeClr val="hlink"/>
              </a:solidFill>
              <a:latin typeface="Calibri"/>
              <a:ea typeface="Calibri"/>
              <a:cs typeface="Calibri"/>
              <a:sym typeface="Calibri"/>
              <a:hlinkClick r:id="rId5"/>
            </a:endParaRPr>
          </a:p>
        </p:txBody>
      </p:sp>
      <p:sp>
        <p:nvSpPr>
          <p:cNvPr id="251" name="Google Shape;251;p9: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 SAP 2">
  <p:cSld name="Title Slide - SAP 2">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3507950" y="2362434"/>
            <a:ext cx="5497219" cy="14700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3200"/>
              <a:buFont typeface="Lucida Sans"/>
              <a:buNone/>
              <a:defRPr sz="32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2"/>
          <p:cNvSpPr txBox="1">
            <a:spLocks noGrp="1"/>
          </p:cNvSpPr>
          <p:nvPr>
            <p:ph type="subTitle" idx="1"/>
          </p:nvPr>
        </p:nvSpPr>
        <p:spPr>
          <a:xfrm>
            <a:off x="3507949" y="3835562"/>
            <a:ext cx="5497220" cy="792406"/>
          </a:xfrm>
          <a:prstGeom prst="rect">
            <a:avLst/>
          </a:prstGeom>
          <a:noFill/>
          <a:ln>
            <a:noFill/>
          </a:ln>
        </p:spPr>
        <p:txBody>
          <a:bodyPr spcFirstLastPara="1" wrap="square" lIns="91425" tIns="45700" rIns="91425" bIns="45700" anchor="t" anchorCtr="0"/>
          <a:lstStyle>
            <a:lvl1pPr marR="0" lvl="0" algn="l" rtl="0">
              <a:spcBef>
                <a:spcPts val="400"/>
              </a:spcBef>
              <a:spcAft>
                <a:spcPts val="0"/>
              </a:spcAft>
              <a:buClr>
                <a:srgbClr val="3F3F39"/>
              </a:buClr>
              <a:buSzPts val="2000"/>
              <a:buFont typeface="Arial"/>
              <a:buNone/>
              <a:defRPr sz="2000" b="0" i="0" u="none" strike="noStrike" cap="none">
                <a:solidFill>
                  <a:srgbClr val="3F3F39"/>
                </a:solidFill>
                <a:latin typeface="Lucida Sans"/>
                <a:ea typeface="Lucida Sans"/>
                <a:cs typeface="Lucida Sans"/>
                <a:sym typeface="Lucida Sans"/>
              </a:defRPr>
            </a:lvl1pPr>
            <a:lvl2pPr marR="0" lvl="1" algn="ctr" rtl="0">
              <a:spcBef>
                <a:spcPts val="400"/>
              </a:spcBef>
              <a:spcAft>
                <a:spcPts val="0"/>
              </a:spcAft>
              <a:buClr>
                <a:srgbClr val="888888"/>
              </a:buClr>
              <a:buSzPts val="2000"/>
              <a:buFont typeface="Arial"/>
              <a:buNone/>
              <a:defRPr sz="2000" b="0" i="0" u="none" strike="noStrike" cap="none">
                <a:solidFill>
                  <a:srgbClr val="888888"/>
                </a:solidFill>
                <a:latin typeface="Lucida Sans"/>
                <a:ea typeface="Lucida Sans"/>
                <a:cs typeface="Lucida Sans"/>
                <a:sym typeface="Lucida Sans"/>
              </a:defRPr>
            </a:lvl2pPr>
            <a:lvl3pPr marR="0" lvl="2" algn="ctr" rtl="0">
              <a:spcBef>
                <a:spcPts val="360"/>
              </a:spcBef>
              <a:spcAft>
                <a:spcPts val="0"/>
              </a:spcAft>
              <a:buClr>
                <a:srgbClr val="888888"/>
              </a:buClr>
              <a:buSzPts val="1800"/>
              <a:buFont typeface="Arial"/>
              <a:buNone/>
              <a:defRPr sz="1800" b="0" i="0" u="none" strike="noStrike" cap="none">
                <a:solidFill>
                  <a:srgbClr val="888888"/>
                </a:solidFill>
                <a:latin typeface="Lucida Sans"/>
                <a:ea typeface="Lucida Sans"/>
                <a:cs typeface="Lucida Sans"/>
                <a:sym typeface="Lucida Sans"/>
              </a:defRPr>
            </a:lvl3pPr>
            <a:lvl4pPr marR="0" lvl="3" algn="ctr" rtl="0">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4pPr>
            <a:lvl5pPr marR="0" lvl="4" algn="ctr" rtl="0">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5" name="Google Shape;15;p2"/>
          <p:cNvSpPr/>
          <p:nvPr/>
        </p:nvSpPr>
        <p:spPr>
          <a:xfrm>
            <a:off x="0" y="1746249"/>
            <a:ext cx="9144000" cy="111125"/>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p2"/>
          <p:cNvSpPr>
            <a:spLocks noGrp="1"/>
          </p:cNvSpPr>
          <p:nvPr>
            <p:ph type="pic" idx="2"/>
          </p:nvPr>
        </p:nvSpPr>
        <p:spPr>
          <a:xfrm>
            <a:off x="0" y="1857374"/>
            <a:ext cx="3349625" cy="3159126"/>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chemeClr val="dk1"/>
              </a:buClr>
              <a:buSzPts val="2400"/>
              <a:buFont typeface="Arial"/>
              <a:buChar char="•"/>
              <a:defRPr sz="2400" b="0" i="0" u="none" strike="noStrike" cap="none">
                <a:solidFill>
                  <a:schemeClr val="dk1"/>
                </a:solidFill>
                <a:latin typeface="Lucida Sans"/>
                <a:ea typeface="Lucida Sans"/>
                <a:cs typeface="Lucida Sans"/>
                <a:sym typeface="Lucida Sans"/>
              </a:defRPr>
            </a:lvl1pPr>
            <a:lvl2pPr marR="0" lvl="1"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R="0" lvl="2"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R="0" lvl="3"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R="0" lvl="4"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7" name="Google Shape;17;p2"/>
          <p:cNvPicPr preferRelativeResize="0"/>
          <p:nvPr/>
        </p:nvPicPr>
        <p:blipFill rotWithShape="1">
          <a:blip r:embed="rId2">
            <a:alphaModFix/>
          </a:blip>
          <a:srcRect/>
          <a:stretch/>
        </p:blipFill>
        <p:spPr>
          <a:xfrm>
            <a:off x="470080" y="492398"/>
            <a:ext cx="1363579" cy="54133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88"/>
        <p:cNvGrpSpPr/>
        <p:nvPr/>
      </p:nvGrpSpPr>
      <p:grpSpPr>
        <a:xfrm>
          <a:off x="0" y="0"/>
          <a:ext cx="0" cy="0"/>
          <a:chOff x="0" y="0"/>
          <a:chExt cx="0" cy="0"/>
        </a:xfrm>
      </p:grpSpPr>
      <p:sp>
        <p:nvSpPr>
          <p:cNvPr id="89" name="Google Shape;89;p11"/>
          <p:cNvSpPr/>
          <p:nvPr/>
        </p:nvSpPr>
        <p:spPr>
          <a:xfrm>
            <a:off x="0" y="0"/>
            <a:ext cx="9144000" cy="6858000"/>
          </a:xfrm>
          <a:prstGeom prst="rect">
            <a:avLst/>
          </a:prstGeom>
          <a:solidFill>
            <a:srgbClr val="1EA56A"/>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11"/>
          <p:cNvSpPr txBox="1"/>
          <p:nvPr/>
        </p:nvSpPr>
        <p:spPr>
          <a:xfrm>
            <a:off x="115460" y="2306250"/>
            <a:ext cx="3793677" cy="193309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91" name="Google Shape;91;p11"/>
          <p:cNvSpPr txBox="1"/>
          <p:nvPr/>
        </p:nvSpPr>
        <p:spPr>
          <a:xfrm>
            <a:off x="115460" y="2952693"/>
            <a:ext cx="3793677" cy="193309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92" name="Google Shape;92;p11"/>
          <p:cNvSpPr txBox="1"/>
          <p:nvPr/>
        </p:nvSpPr>
        <p:spPr>
          <a:xfrm>
            <a:off x="115460" y="2306250"/>
            <a:ext cx="3793677" cy="193309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93" name="Google Shape;93;p11"/>
          <p:cNvSpPr txBox="1"/>
          <p:nvPr/>
        </p:nvSpPr>
        <p:spPr>
          <a:xfrm>
            <a:off x="115460" y="2952693"/>
            <a:ext cx="3793677" cy="193309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94" name="Google Shape;94;p11"/>
          <p:cNvSpPr txBox="1">
            <a:spLocks noGrp="1"/>
          </p:cNvSpPr>
          <p:nvPr>
            <p:ph type="title"/>
          </p:nvPr>
        </p:nvSpPr>
        <p:spPr>
          <a:xfrm>
            <a:off x="216568" y="2829678"/>
            <a:ext cx="8620552" cy="868362"/>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3200"/>
              <a:buFont typeface="Lucida Sans"/>
              <a:buNone/>
              <a:defRPr sz="3200" b="0" i="0" u="none" strike="noStrike" cap="none">
                <a:solidFill>
                  <a:schemeClr val="lt1"/>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95"/>
        <p:cNvGrpSpPr/>
        <p:nvPr/>
      </p:nvGrpSpPr>
      <p:grpSpPr>
        <a:xfrm>
          <a:off x="0" y="0"/>
          <a:ext cx="0" cy="0"/>
          <a:chOff x="0" y="0"/>
          <a:chExt cx="0" cy="0"/>
        </a:xfrm>
      </p:grpSpPr>
      <p:sp>
        <p:nvSpPr>
          <p:cNvPr id="96" name="Google Shape;96;p12"/>
          <p:cNvSpPr/>
          <p:nvPr/>
        </p:nvSpPr>
        <p:spPr>
          <a:xfrm>
            <a:off x="0" y="0"/>
            <a:ext cx="9144000" cy="6858000"/>
          </a:xfrm>
          <a:prstGeom prst="rect">
            <a:avLst/>
          </a:prstGeom>
          <a:solidFill>
            <a:srgbClr val="F1FBF5"/>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12"/>
          <p:cNvSpPr txBox="1"/>
          <p:nvPr/>
        </p:nvSpPr>
        <p:spPr>
          <a:xfrm>
            <a:off x="115460" y="2306250"/>
            <a:ext cx="3793677" cy="193309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98" name="Google Shape;98;p12"/>
          <p:cNvSpPr txBox="1"/>
          <p:nvPr/>
        </p:nvSpPr>
        <p:spPr>
          <a:xfrm>
            <a:off x="115460" y="2952693"/>
            <a:ext cx="3793677" cy="193309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99" name="Google Shape;99;p12"/>
          <p:cNvSpPr txBox="1"/>
          <p:nvPr/>
        </p:nvSpPr>
        <p:spPr>
          <a:xfrm>
            <a:off x="115460" y="2306250"/>
            <a:ext cx="3793677" cy="193309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00" name="Google Shape;100;p12"/>
          <p:cNvSpPr txBox="1"/>
          <p:nvPr/>
        </p:nvSpPr>
        <p:spPr>
          <a:xfrm>
            <a:off x="115460" y="2952693"/>
            <a:ext cx="3793677" cy="193309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01" name="Google Shape;101;p12"/>
          <p:cNvSpPr txBox="1">
            <a:spLocks noGrp="1"/>
          </p:cNvSpPr>
          <p:nvPr>
            <p:ph type="title"/>
          </p:nvPr>
        </p:nvSpPr>
        <p:spPr>
          <a:xfrm>
            <a:off x="216568" y="2829678"/>
            <a:ext cx="8620552" cy="868362"/>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50524F"/>
              </a:buClr>
              <a:buSzPts val="3200"/>
              <a:buFont typeface="Lucida Sans"/>
              <a:buNone/>
              <a:defRPr sz="3200" b="0" i="0" u="none" strike="noStrike" cap="none">
                <a:solidFill>
                  <a:srgbClr val="50524F"/>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02"/>
        <p:cNvGrpSpPr/>
        <p:nvPr/>
      </p:nvGrpSpPr>
      <p:grpSpPr>
        <a:xfrm>
          <a:off x="0" y="0"/>
          <a:ext cx="0" cy="0"/>
          <a:chOff x="0" y="0"/>
          <a:chExt cx="0" cy="0"/>
        </a:xfrm>
      </p:grpSpPr>
      <p:sp>
        <p:nvSpPr>
          <p:cNvPr id="103" name="Google Shape;103;p13"/>
          <p:cNvSpPr/>
          <p:nvPr/>
        </p:nvSpPr>
        <p:spPr>
          <a:xfrm>
            <a:off x="0" y="0"/>
            <a:ext cx="9144000" cy="6858000"/>
          </a:xfrm>
          <a:prstGeom prst="rect">
            <a:avLst/>
          </a:prstGeom>
          <a:solidFill>
            <a:srgbClr val="50524F"/>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13"/>
          <p:cNvSpPr txBox="1"/>
          <p:nvPr/>
        </p:nvSpPr>
        <p:spPr>
          <a:xfrm>
            <a:off x="115460" y="2306250"/>
            <a:ext cx="3793677" cy="193309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05" name="Google Shape;105;p13"/>
          <p:cNvSpPr txBox="1"/>
          <p:nvPr/>
        </p:nvSpPr>
        <p:spPr>
          <a:xfrm>
            <a:off x="115460" y="2952693"/>
            <a:ext cx="3793677" cy="193309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06" name="Google Shape;106;p13"/>
          <p:cNvSpPr txBox="1"/>
          <p:nvPr/>
        </p:nvSpPr>
        <p:spPr>
          <a:xfrm>
            <a:off x="115460" y="2306250"/>
            <a:ext cx="3793677" cy="193309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07" name="Google Shape;107;p13"/>
          <p:cNvSpPr txBox="1"/>
          <p:nvPr/>
        </p:nvSpPr>
        <p:spPr>
          <a:xfrm>
            <a:off x="115460" y="2952693"/>
            <a:ext cx="3793677" cy="193309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08" name="Google Shape;108;p13"/>
          <p:cNvSpPr txBox="1">
            <a:spLocks noGrp="1"/>
          </p:cNvSpPr>
          <p:nvPr>
            <p:ph type="title"/>
          </p:nvPr>
        </p:nvSpPr>
        <p:spPr>
          <a:xfrm>
            <a:off x="216568" y="2829678"/>
            <a:ext cx="8620552" cy="868362"/>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3200"/>
              <a:buFont typeface="Lucida Sans"/>
              <a:buNone/>
              <a:defRPr sz="3200" b="0" i="0" u="none" strike="noStrike" cap="none">
                <a:solidFill>
                  <a:schemeClr val="lt1"/>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age">
  <p:cSld name="Table Page">
    <p:spTree>
      <p:nvGrpSpPr>
        <p:cNvPr id="1" name="Shape 109"/>
        <p:cNvGrpSpPr/>
        <p:nvPr/>
      </p:nvGrpSpPr>
      <p:grpSpPr>
        <a:xfrm>
          <a:off x="0" y="0"/>
          <a:ext cx="0" cy="0"/>
          <a:chOff x="0" y="0"/>
          <a:chExt cx="0" cy="0"/>
        </a:xfrm>
      </p:grpSpPr>
      <p:sp>
        <p:nvSpPr>
          <p:cNvPr id="110" name="Google Shape;110;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1" name="Google Shape;111;p14">
            <a:hlinkClick r:id="rId2"/>
          </p:cNvPr>
          <p:cNvSpPr/>
          <p:nvPr/>
        </p:nvSpPr>
        <p:spPr>
          <a:xfrm>
            <a:off x="3542586" y="6519775"/>
            <a:ext cx="1906869" cy="175585"/>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14"/>
          <p:cNvSpPr txBox="1"/>
          <p:nvPr/>
        </p:nvSpPr>
        <p:spPr>
          <a:xfrm>
            <a:off x="7571684" y="6380256"/>
            <a:ext cx="1458266" cy="24622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b="0" i="0" u="none" strike="noStrike" cap="none">
                <a:solidFill>
                  <a:schemeClr val="dk1"/>
                </a:solidFill>
                <a:latin typeface="Lucida Sans"/>
                <a:ea typeface="Lucida Sans"/>
                <a:cs typeface="Lucida Sans"/>
                <a:sym typeface="Lucida Sans"/>
              </a:rPr>
              <a:t>PAGE </a:t>
            </a:r>
            <a:fld id="{00000000-1234-1234-1234-123412341234}" type="slidenum">
              <a:rPr lang="en-US" sz="1000" b="0" i="0" u="none" strike="noStrike" cap="none">
                <a:solidFill>
                  <a:schemeClr val="dk1"/>
                </a:solidFill>
                <a:latin typeface="Lucida Sans"/>
                <a:ea typeface="Lucida Sans"/>
                <a:cs typeface="Lucida Sans"/>
                <a:sym typeface="Lucida Sans"/>
              </a:rPr>
              <a:t>‹#›</a:t>
            </a:fld>
            <a:r>
              <a:rPr lang="en-US" sz="1000" b="0" i="0" u="none" strike="noStrike" cap="none">
                <a:solidFill>
                  <a:schemeClr val="dk1"/>
                </a:solidFill>
                <a:latin typeface="Lucida Sans"/>
                <a:ea typeface="Lucida Sans"/>
                <a:cs typeface="Lucida Sans"/>
                <a:sym typeface="Lucida Sans"/>
              </a:rPr>
              <a:t> </a:t>
            </a:r>
            <a:endParaRPr sz="1000" b="0" i="0" u="none" strike="noStrike" cap="none">
              <a:solidFill>
                <a:schemeClr val="dk1"/>
              </a:solidFill>
              <a:latin typeface="Lucida Sans"/>
              <a:ea typeface="Lucida Sans"/>
              <a:cs typeface="Lucida Sans"/>
              <a:sym typeface="Lucida Sans"/>
            </a:endParaRPr>
          </a:p>
        </p:txBody>
      </p:sp>
      <p:pic>
        <p:nvPicPr>
          <p:cNvPr id="113" name="Google Shape;113;p14"/>
          <p:cNvPicPr preferRelativeResize="0"/>
          <p:nvPr/>
        </p:nvPicPr>
        <p:blipFill rotWithShape="1">
          <a:blip r:embed="rId3">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hart Page">
  <p:cSld name="Chart Page">
    <p:spTree>
      <p:nvGrpSpPr>
        <p:cNvPr id="1" name="Shape 114"/>
        <p:cNvGrpSpPr/>
        <p:nvPr/>
      </p:nvGrpSpPr>
      <p:grpSpPr>
        <a:xfrm>
          <a:off x="0" y="0"/>
          <a:ext cx="0" cy="0"/>
          <a:chOff x="0" y="0"/>
          <a:chExt cx="0" cy="0"/>
        </a:xfrm>
      </p:grpSpPr>
      <p:sp>
        <p:nvSpPr>
          <p:cNvPr id="115" name="Google Shape;115;p15"/>
          <p:cNvSpPr>
            <a:spLocks noGrp="1"/>
          </p:cNvSpPr>
          <p:nvPr>
            <p:ph type="chart" idx="2"/>
          </p:nvPr>
        </p:nvSpPr>
        <p:spPr>
          <a:xfrm>
            <a:off x="457200" y="1600200"/>
            <a:ext cx="8229600" cy="4525963"/>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chemeClr val="dk1"/>
              </a:buClr>
              <a:buSzPts val="2400"/>
              <a:buFont typeface="Arial"/>
              <a:buChar char="•"/>
              <a:defRPr sz="2400" b="0" i="0" u="none" strike="noStrike" cap="none">
                <a:solidFill>
                  <a:schemeClr val="dk1"/>
                </a:solidFill>
                <a:latin typeface="Lucida Sans"/>
                <a:ea typeface="Lucida Sans"/>
                <a:cs typeface="Lucida Sans"/>
                <a:sym typeface="Lucida Sans"/>
              </a:defRPr>
            </a:lvl1pPr>
            <a:lvl2pPr marR="0" lvl="1"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R="0" lvl="2"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R="0" lvl="3"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R="0" lvl="4"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6" name="Google Shape;116;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7" name="Google Shape;117;p15">
            <a:hlinkClick r:id="rId2"/>
          </p:cNvPr>
          <p:cNvSpPr/>
          <p:nvPr/>
        </p:nvSpPr>
        <p:spPr>
          <a:xfrm>
            <a:off x="3542586" y="6519775"/>
            <a:ext cx="1906869" cy="175585"/>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8" name="Google Shape;118;p15"/>
          <p:cNvSpPr txBox="1"/>
          <p:nvPr/>
        </p:nvSpPr>
        <p:spPr>
          <a:xfrm>
            <a:off x="7571684" y="6380256"/>
            <a:ext cx="1458266" cy="24622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b="0" i="0" u="none" strike="noStrike" cap="none">
                <a:solidFill>
                  <a:schemeClr val="dk1"/>
                </a:solidFill>
                <a:latin typeface="Lucida Sans"/>
                <a:ea typeface="Lucida Sans"/>
                <a:cs typeface="Lucida Sans"/>
                <a:sym typeface="Lucida Sans"/>
              </a:rPr>
              <a:t>PAGE </a:t>
            </a:r>
            <a:fld id="{00000000-1234-1234-1234-123412341234}" type="slidenum">
              <a:rPr lang="en-US" sz="1000" b="0" i="0" u="none" strike="noStrike" cap="none">
                <a:solidFill>
                  <a:schemeClr val="dk1"/>
                </a:solidFill>
                <a:latin typeface="Lucida Sans"/>
                <a:ea typeface="Lucida Sans"/>
                <a:cs typeface="Lucida Sans"/>
                <a:sym typeface="Lucida Sans"/>
              </a:rPr>
              <a:t>‹#›</a:t>
            </a:fld>
            <a:r>
              <a:rPr lang="en-US" sz="1000" b="0" i="0" u="none" strike="noStrike" cap="none">
                <a:solidFill>
                  <a:schemeClr val="dk1"/>
                </a:solidFill>
                <a:latin typeface="Lucida Sans"/>
                <a:ea typeface="Lucida Sans"/>
                <a:cs typeface="Lucida Sans"/>
                <a:sym typeface="Lucida Sans"/>
              </a:rPr>
              <a:t> </a:t>
            </a:r>
            <a:endParaRPr sz="1000" b="0" i="0" u="none" strike="noStrike" cap="none">
              <a:solidFill>
                <a:schemeClr val="dk1"/>
              </a:solidFill>
              <a:latin typeface="Lucida Sans"/>
              <a:ea typeface="Lucida Sans"/>
              <a:cs typeface="Lucida Sans"/>
              <a:sym typeface="Lucida Sans"/>
            </a:endParaRPr>
          </a:p>
        </p:txBody>
      </p:sp>
      <p:pic>
        <p:nvPicPr>
          <p:cNvPr id="119" name="Google Shape;119;p15"/>
          <p:cNvPicPr preferRelativeResize="0"/>
          <p:nvPr/>
        </p:nvPicPr>
        <p:blipFill rotWithShape="1">
          <a:blip r:embed="rId3">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or graphic">
  <p:cSld name="Picture or graphic">
    <p:spTree>
      <p:nvGrpSpPr>
        <p:cNvPr id="1" name="Shape 120"/>
        <p:cNvGrpSpPr/>
        <p:nvPr/>
      </p:nvGrpSpPr>
      <p:grpSpPr>
        <a:xfrm>
          <a:off x="0" y="0"/>
          <a:ext cx="0" cy="0"/>
          <a:chOff x="0" y="0"/>
          <a:chExt cx="0" cy="0"/>
        </a:xfrm>
      </p:grpSpPr>
      <p:sp>
        <p:nvSpPr>
          <p:cNvPr id="121" name="Google Shape;121;p16"/>
          <p:cNvSpPr>
            <a:spLocks noGrp="1"/>
          </p:cNvSpPr>
          <p:nvPr>
            <p:ph type="pic" idx="2"/>
          </p:nvPr>
        </p:nvSpPr>
        <p:spPr>
          <a:xfrm>
            <a:off x="457200" y="1600200"/>
            <a:ext cx="8229600" cy="4525963"/>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chemeClr val="dk1"/>
              </a:buClr>
              <a:buSzPts val="2400"/>
              <a:buFont typeface="Arial"/>
              <a:buChar char="•"/>
              <a:defRPr sz="2400" b="0" i="0" u="none" strike="noStrike" cap="none">
                <a:solidFill>
                  <a:schemeClr val="dk1"/>
                </a:solidFill>
                <a:latin typeface="Lucida Sans"/>
                <a:ea typeface="Lucida Sans"/>
                <a:cs typeface="Lucida Sans"/>
                <a:sym typeface="Lucida Sans"/>
              </a:defRPr>
            </a:lvl1pPr>
            <a:lvl2pPr marR="0" lvl="1"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R="0" lvl="2"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R="0" lvl="3"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R="0" lvl="4"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2" name="Google Shape;122;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3" name="Google Shape;123;p16">
            <a:hlinkClick r:id="rId2"/>
          </p:cNvPr>
          <p:cNvSpPr/>
          <p:nvPr/>
        </p:nvSpPr>
        <p:spPr>
          <a:xfrm>
            <a:off x="3542586" y="6519775"/>
            <a:ext cx="1906869" cy="175585"/>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4" name="Google Shape;124;p16"/>
          <p:cNvSpPr txBox="1"/>
          <p:nvPr/>
        </p:nvSpPr>
        <p:spPr>
          <a:xfrm>
            <a:off x="7571684" y="6380256"/>
            <a:ext cx="1458266" cy="24622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b="0" i="0" u="none" strike="noStrike" cap="none">
                <a:solidFill>
                  <a:schemeClr val="dk1"/>
                </a:solidFill>
                <a:latin typeface="Lucida Sans"/>
                <a:ea typeface="Lucida Sans"/>
                <a:cs typeface="Lucida Sans"/>
                <a:sym typeface="Lucida Sans"/>
              </a:rPr>
              <a:t>PAGE </a:t>
            </a:r>
            <a:fld id="{00000000-1234-1234-1234-123412341234}" type="slidenum">
              <a:rPr lang="en-US" sz="1000" b="0" i="0" u="none" strike="noStrike" cap="none">
                <a:solidFill>
                  <a:schemeClr val="dk1"/>
                </a:solidFill>
                <a:latin typeface="Lucida Sans"/>
                <a:ea typeface="Lucida Sans"/>
                <a:cs typeface="Lucida Sans"/>
                <a:sym typeface="Lucida Sans"/>
              </a:rPr>
              <a:t>‹#›</a:t>
            </a:fld>
            <a:r>
              <a:rPr lang="en-US" sz="1000" b="0" i="0" u="none" strike="noStrike" cap="none">
                <a:solidFill>
                  <a:schemeClr val="dk1"/>
                </a:solidFill>
                <a:latin typeface="Lucida Sans"/>
                <a:ea typeface="Lucida Sans"/>
                <a:cs typeface="Lucida Sans"/>
                <a:sym typeface="Lucida Sans"/>
              </a:rPr>
              <a:t> </a:t>
            </a:r>
            <a:endParaRPr sz="1000" b="0" i="0" u="none" strike="noStrike" cap="none">
              <a:solidFill>
                <a:schemeClr val="dk1"/>
              </a:solidFill>
              <a:latin typeface="Lucida Sans"/>
              <a:ea typeface="Lucida Sans"/>
              <a:cs typeface="Lucida Sans"/>
              <a:sym typeface="Lucida Sans"/>
            </a:endParaRPr>
          </a:p>
        </p:txBody>
      </p:sp>
      <p:pic>
        <p:nvPicPr>
          <p:cNvPr id="125" name="Google Shape;125;p16"/>
          <p:cNvPicPr preferRelativeResize="0"/>
          <p:nvPr/>
        </p:nvPicPr>
        <p:blipFill rotWithShape="1">
          <a:blip r:embed="rId3">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ull Bleed Image">
  <p:cSld name="Full Bleed Image">
    <p:spTree>
      <p:nvGrpSpPr>
        <p:cNvPr id="1" name="Shape 126"/>
        <p:cNvGrpSpPr/>
        <p:nvPr/>
      </p:nvGrpSpPr>
      <p:grpSpPr>
        <a:xfrm>
          <a:off x="0" y="0"/>
          <a:ext cx="0" cy="0"/>
          <a:chOff x="0" y="0"/>
          <a:chExt cx="0" cy="0"/>
        </a:xfrm>
      </p:grpSpPr>
      <p:sp>
        <p:nvSpPr>
          <p:cNvPr id="127" name="Google Shape;127;p17"/>
          <p:cNvSpPr>
            <a:spLocks noGrp="1"/>
          </p:cNvSpPr>
          <p:nvPr>
            <p:ph type="pic" idx="2"/>
          </p:nvPr>
        </p:nvSpPr>
        <p:spPr>
          <a:xfrm>
            <a:off x="0" y="0"/>
            <a:ext cx="9144000" cy="685800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chemeClr val="dk1"/>
              </a:buClr>
              <a:buSzPts val="2400"/>
              <a:buFont typeface="Arial"/>
              <a:buChar char="•"/>
              <a:defRPr sz="2400" b="0" i="0" u="none" strike="noStrike" cap="none">
                <a:solidFill>
                  <a:schemeClr val="dk1"/>
                </a:solidFill>
                <a:latin typeface="Lucida Sans"/>
                <a:ea typeface="Lucida Sans"/>
                <a:cs typeface="Lucida Sans"/>
                <a:sym typeface="Lucida Sans"/>
              </a:defRPr>
            </a:lvl1pPr>
            <a:lvl2pPr marR="0" lvl="1"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R="0" lvl="2"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R="0" lvl="3"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R="0" lvl="4"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0" name="Google Shape;130;p18">
            <a:hlinkClick r:id="rId2"/>
          </p:cNvPr>
          <p:cNvSpPr/>
          <p:nvPr/>
        </p:nvSpPr>
        <p:spPr>
          <a:xfrm>
            <a:off x="3542586" y="6519775"/>
            <a:ext cx="1906869" cy="175585"/>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18"/>
          <p:cNvSpPr txBox="1"/>
          <p:nvPr/>
        </p:nvSpPr>
        <p:spPr>
          <a:xfrm>
            <a:off x="7571684" y="6380256"/>
            <a:ext cx="1458266" cy="24622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b="0" i="0" u="none" strike="noStrike" cap="none">
                <a:solidFill>
                  <a:schemeClr val="dk1"/>
                </a:solidFill>
                <a:latin typeface="Lucida Sans"/>
                <a:ea typeface="Lucida Sans"/>
                <a:cs typeface="Lucida Sans"/>
                <a:sym typeface="Lucida Sans"/>
              </a:rPr>
              <a:t>PAGE </a:t>
            </a:r>
            <a:fld id="{00000000-1234-1234-1234-123412341234}" type="slidenum">
              <a:rPr lang="en-US" sz="1000" b="0" i="0" u="none" strike="noStrike" cap="none">
                <a:solidFill>
                  <a:schemeClr val="dk1"/>
                </a:solidFill>
                <a:latin typeface="Lucida Sans"/>
                <a:ea typeface="Lucida Sans"/>
                <a:cs typeface="Lucida Sans"/>
                <a:sym typeface="Lucida Sans"/>
              </a:rPr>
              <a:t>‹#›</a:t>
            </a:fld>
            <a:r>
              <a:rPr lang="en-US" sz="1000" b="0" i="0" u="none" strike="noStrike" cap="none">
                <a:solidFill>
                  <a:schemeClr val="dk1"/>
                </a:solidFill>
                <a:latin typeface="Lucida Sans"/>
                <a:ea typeface="Lucida Sans"/>
                <a:cs typeface="Lucida Sans"/>
                <a:sym typeface="Lucida Sans"/>
              </a:rPr>
              <a:t> </a:t>
            </a:r>
            <a:endParaRPr sz="1000" b="0" i="0" u="none" strike="noStrike" cap="none">
              <a:solidFill>
                <a:schemeClr val="dk1"/>
              </a:solidFill>
              <a:latin typeface="Lucida Sans"/>
              <a:ea typeface="Lucida Sans"/>
              <a:cs typeface="Lucida Sans"/>
              <a:sym typeface="Lucida Sans"/>
            </a:endParaRPr>
          </a:p>
        </p:txBody>
      </p:sp>
      <p:pic>
        <p:nvPicPr>
          <p:cNvPr id="132" name="Google Shape;132;p18"/>
          <p:cNvPicPr preferRelativeResize="0"/>
          <p:nvPr/>
        </p:nvPicPr>
        <p:blipFill rotWithShape="1">
          <a:blip r:embed="rId3">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3"/>
        <p:cNvGrpSpPr/>
        <p:nvPr/>
      </p:nvGrpSpPr>
      <p:grpSpPr>
        <a:xfrm>
          <a:off x="0" y="0"/>
          <a:ext cx="0" cy="0"/>
          <a:chOff x="0" y="0"/>
          <a:chExt cx="0" cy="0"/>
        </a:xfrm>
      </p:grpSpPr>
      <p:sp>
        <p:nvSpPr>
          <p:cNvPr id="134" name="Google Shape;134;p19">
            <a:hlinkClick r:id="rId2"/>
          </p:cNvPr>
          <p:cNvSpPr/>
          <p:nvPr/>
        </p:nvSpPr>
        <p:spPr>
          <a:xfrm>
            <a:off x="3542586" y="6519775"/>
            <a:ext cx="1906869" cy="175585"/>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19"/>
          <p:cNvSpPr txBox="1"/>
          <p:nvPr/>
        </p:nvSpPr>
        <p:spPr>
          <a:xfrm>
            <a:off x="7571684" y="6380256"/>
            <a:ext cx="1458266" cy="24622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b="0" i="0" u="none" strike="noStrike" cap="none">
                <a:solidFill>
                  <a:schemeClr val="dk1"/>
                </a:solidFill>
                <a:latin typeface="Lucida Sans"/>
                <a:ea typeface="Lucida Sans"/>
                <a:cs typeface="Lucida Sans"/>
                <a:sym typeface="Lucida Sans"/>
              </a:rPr>
              <a:t>PAGE </a:t>
            </a:r>
            <a:fld id="{00000000-1234-1234-1234-123412341234}" type="slidenum">
              <a:rPr lang="en-US" sz="1000" b="0" i="0" u="none" strike="noStrike" cap="none">
                <a:solidFill>
                  <a:schemeClr val="dk1"/>
                </a:solidFill>
                <a:latin typeface="Lucida Sans"/>
                <a:ea typeface="Lucida Sans"/>
                <a:cs typeface="Lucida Sans"/>
                <a:sym typeface="Lucida Sans"/>
              </a:rPr>
              <a:t>‹#›</a:t>
            </a:fld>
            <a:r>
              <a:rPr lang="en-US" sz="1000" b="0" i="0" u="none" strike="noStrike" cap="none">
                <a:solidFill>
                  <a:schemeClr val="dk1"/>
                </a:solidFill>
                <a:latin typeface="Lucida Sans"/>
                <a:ea typeface="Lucida Sans"/>
                <a:cs typeface="Lucida Sans"/>
                <a:sym typeface="Lucida Sans"/>
              </a:rPr>
              <a:t> </a:t>
            </a:r>
            <a:endParaRPr sz="1000" b="0" i="0" u="none" strike="noStrike" cap="none">
              <a:solidFill>
                <a:schemeClr val="dk1"/>
              </a:solidFill>
              <a:latin typeface="Lucida Sans"/>
              <a:ea typeface="Lucida Sans"/>
              <a:cs typeface="Lucida Sans"/>
              <a:sym typeface="Lucida Sans"/>
            </a:endParaRPr>
          </a:p>
        </p:txBody>
      </p:sp>
      <p:pic>
        <p:nvPicPr>
          <p:cNvPr id="136" name="Google Shape;136;p19"/>
          <p:cNvPicPr preferRelativeResize="0"/>
          <p:nvPr/>
        </p:nvPicPr>
        <p:blipFill rotWithShape="1">
          <a:blip r:embed="rId3">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ody Copy (Url Only)">
  <p:cSld name="Body Copy (Url Only)">
    <p:spTree>
      <p:nvGrpSpPr>
        <p:cNvPr id="1" name="Shape 137"/>
        <p:cNvGrpSpPr/>
        <p:nvPr/>
      </p:nvGrpSpPr>
      <p:grpSpPr>
        <a:xfrm>
          <a:off x="0" y="0"/>
          <a:ext cx="0" cy="0"/>
          <a:chOff x="0" y="0"/>
          <a:chExt cx="0" cy="0"/>
        </a:xfrm>
      </p:grpSpPr>
      <p:sp>
        <p:nvSpPr>
          <p:cNvPr id="138" name="Google Shape;138;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9" name="Google Shape;139;p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rtl="0">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40" name="Google Shape;140;p20" descr="ATC_org.pdf"/>
          <p:cNvPicPr preferRelativeResize="0"/>
          <p:nvPr/>
        </p:nvPicPr>
        <p:blipFill rotWithShape="1">
          <a:blip r:embed="rId2">
            <a:alphaModFix/>
          </a:blip>
          <a:srcRect/>
          <a:stretch/>
        </p:blipFill>
        <p:spPr>
          <a:xfrm>
            <a:off x="140803" y="6519775"/>
            <a:ext cx="1974670" cy="159615"/>
          </a:xfrm>
          <a:prstGeom prst="rect">
            <a:avLst/>
          </a:prstGeom>
          <a:noFill/>
          <a:ln>
            <a:noFill/>
          </a:ln>
        </p:spPr>
      </p:pic>
      <p:sp>
        <p:nvSpPr>
          <p:cNvPr id="141" name="Google Shape;141;p20"/>
          <p:cNvSpPr txBox="1"/>
          <p:nvPr/>
        </p:nvSpPr>
        <p:spPr>
          <a:xfrm>
            <a:off x="7571684" y="6380256"/>
            <a:ext cx="1458266" cy="24622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b="0" i="0" u="none" strike="noStrike" cap="none">
                <a:solidFill>
                  <a:schemeClr val="dk1"/>
                </a:solidFill>
                <a:latin typeface="Lucida Sans"/>
                <a:ea typeface="Lucida Sans"/>
                <a:cs typeface="Lucida Sans"/>
                <a:sym typeface="Lucida Sans"/>
              </a:rPr>
              <a:t>PAGE </a:t>
            </a:r>
            <a:fld id="{00000000-1234-1234-1234-123412341234}" type="slidenum">
              <a:rPr lang="en-US" sz="1000" b="0" i="0" u="none" strike="noStrike" cap="none">
                <a:solidFill>
                  <a:schemeClr val="dk1"/>
                </a:solidFill>
                <a:latin typeface="Lucida Sans"/>
                <a:ea typeface="Lucida Sans"/>
                <a:cs typeface="Lucida Sans"/>
                <a:sym typeface="Lucida Sans"/>
              </a:rPr>
              <a:t>‹#›</a:t>
            </a:fld>
            <a:r>
              <a:rPr lang="en-US" sz="1000" b="0" i="0" u="none" strike="noStrike" cap="none">
                <a:solidFill>
                  <a:schemeClr val="dk1"/>
                </a:solidFill>
                <a:latin typeface="Lucida Sans"/>
                <a:ea typeface="Lucida Sans"/>
                <a:cs typeface="Lucida Sans"/>
                <a:sym typeface="Lucida Sans"/>
              </a:rPr>
              <a:t> </a:t>
            </a:r>
            <a:endParaRPr sz="1000" b="0" i="0" u="none" strike="noStrike" cap="none">
              <a:solidFill>
                <a:schemeClr val="dk1"/>
              </a:solidFill>
              <a:latin typeface="Lucida Sans"/>
              <a:ea typeface="Lucida Sans"/>
              <a:cs typeface="Lucida Sans"/>
              <a:sym typeface="Lucida Sans"/>
            </a:endParaRPr>
          </a:p>
        </p:txBody>
      </p:sp>
      <p:pic>
        <p:nvPicPr>
          <p:cNvPr id="142" name="Google Shape;142;p20"/>
          <p:cNvPicPr preferRelativeResize="0"/>
          <p:nvPr/>
        </p:nvPicPr>
        <p:blipFill rotWithShape="1">
          <a:blip r:embed="rId3">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ody Copy" type="obj">
  <p:cSld name="OBJEC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rtl="0">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1" name="Google Shape;21;p3" descr="footer_saporg_white_horiz.pdf"/>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22" name="Google Shape;22;p3">
            <a:hlinkClick r:id="rId3"/>
          </p:cNvPr>
          <p:cNvSpPr/>
          <p:nvPr/>
        </p:nvSpPr>
        <p:spPr>
          <a:xfrm>
            <a:off x="3542586" y="6519775"/>
            <a:ext cx="1906869" cy="175585"/>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 name="Google Shape;23;p3"/>
          <p:cNvSpPr txBox="1"/>
          <p:nvPr/>
        </p:nvSpPr>
        <p:spPr>
          <a:xfrm>
            <a:off x="7571684" y="6380256"/>
            <a:ext cx="1458266" cy="24622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b="0" i="0" u="none" strike="noStrike" cap="none">
                <a:solidFill>
                  <a:schemeClr val="dk1"/>
                </a:solidFill>
                <a:latin typeface="Lucida Sans"/>
                <a:ea typeface="Lucida Sans"/>
                <a:cs typeface="Lucida Sans"/>
                <a:sym typeface="Lucida Sans"/>
              </a:rPr>
              <a:t>PAGE </a:t>
            </a:r>
            <a:fld id="{00000000-1234-1234-1234-123412341234}" type="slidenum">
              <a:rPr lang="en-US" sz="1000" b="0" i="0" u="none" strike="noStrike" cap="none">
                <a:solidFill>
                  <a:schemeClr val="dk1"/>
                </a:solidFill>
                <a:latin typeface="Lucida Sans"/>
                <a:ea typeface="Lucida Sans"/>
                <a:cs typeface="Lucida Sans"/>
                <a:sym typeface="Lucida Sans"/>
              </a:rPr>
              <a:t>‹#›</a:t>
            </a:fld>
            <a:r>
              <a:rPr lang="en-US" sz="1000" b="0" i="0" u="none" strike="noStrike" cap="none">
                <a:solidFill>
                  <a:schemeClr val="dk1"/>
                </a:solidFill>
                <a:latin typeface="Lucida Sans"/>
                <a:ea typeface="Lucida Sans"/>
                <a:cs typeface="Lucida Sans"/>
                <a:sym typeface="Lucida Sans"/>
              </a:rPr>
              <a:t> </a:t>
            </a:r>
            <a:endParaRPr sz="1000" b="0" i="0" u="none" strike="noStrike" cap="none">
              <a:solidFill>
                <a:schemeClr val="dk1"/>
              </a:solidFill>
              <a:latin typeface="Lucida Sans"/>
              <a:ea typeface="Lucida Sans"/>
              <a:cs typeface="Lucida Sans"/>
              <a:sym typeface="Lucida Sans"/>
            </a:endParaRPr>
          </a:p>
        </p:txBody>
      </p:sp>
      <p:pic>
        <p:nvPicPr>
          <p:cNvPr id="24" name="Google Shape;24;p3"/>
          <p:cNvPicPr preferRelativeResize="0"/>
          <p:nvPr/>
        </p:nvPicPr>
        <p:blipFill rotWithShape="1">
          <a:blip r:embed="rId4">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3"/>
        <p:cNvGrpSpPr/>
        <p:nvPr/>
      </p:nvGrpSpPr>
      <p:grpSpPr>
        <a:xfrm>
          <a:off x="0" y="0"/>
          <a:ext cx="0" cy="0"/>
          <a:chOff x="0" y="0"/>
          <a:chExt cx="0" cy="0"/>
        </a:xfrm>
      </p:grpSpPr>
      <p:sp>
        <p:nvSpPr>
          <p:cNvPr id="144" name="Google Shape;144;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5" name="Google Shape;145;p2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rtl="0">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 name="Google Shape;146;p2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rtl="0">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21"/>
          <p:cNvSpPr txBox="1"/>
          <p:nvPr/>
        </p:nvSpPr>
        <p:spPr>
          <a:xfrm>
            <a:off x="7571684" y="6380256"/>
            <a:ext cx="1458266" cy="24622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b="0" i="0" u="none" strike="noStrike" cap="none">
                <a:solidFill>
                  <a:schemeClr val="dk1"/>
                </a:solidFill>
                <a:latin typeface="Lucida Sans"/>
                <a:ea typeface="Lucida Sans"/>
                <a:cs typeface="Lucida Sans"/>
                <a:sym typeface="Lucida Sans"/>
              </a:rPr>
              <a:t>PAGE </a:t>
            </a:r>
            <a:fld id="{00000000-1234-1234-1234-123412341234}" type="slidenum">
              <a:rPr lang="en-US" sz="1000" b="0" i="0" u="none" strike="noStrike" cap="none">
                <a:solidFill>
                  <a:schemeClr val="dk1"/>
                </a:solidFill>
                <a:latin typeface="Lucida Sans"/>
                <a:ea typeface="Lucida Sans"/>
                <a:cs typeface="Lucida Sans"/>
                <a:sym typeface="Lucida Sans"/>
              </a:rPr>
              <a:t>‹#›</a:t>
            </a:fld>
            <a:r>
              <a:rPr lang="en-US" sz="1000" b="0" i="0" u="none" strike="noStrike" cap="none">
                <a:solidFill>
                  <a:schemeClr val="dk1"/>
                </a:solidFill>
                <a:latin typeface="Lucida Sans"/>
                <a:ea typeface="Lucida Sans"/>
                <a:cs typeface="Lucida Sans"/>
                <a:sym typeface="Lucida Sans"/>
              </a:rPr>
              <a:t> </a:t>
            </a:r>
            <a:endParaRPr sz="1000" b="0" i="0" u="none" strike="noStrike" cap="none">
              <a:solidFill>
                <a:schemeClr val="dk1"/>
              </a:solidFill>
              <a:latin typeface="Lucida Sans"/>
              <a:ea typeface="Lucida Sans"/>
              <a:cs typeface="Lucida Sans"/>
              <a:sym typeface="Lucida Sans"/>
            </a:endParaRPr>
          </a:p>
        </p:txBody>
      </p:sp>
      <p:pic>
        <p:nvPicPr>
          <p:cNvPr id="148" name="Google Shape;148;p21"/>
          <p:cNvPicPr preferRelativeResize="0"/>
          <p:nvPr/>
        </p:nvPicPr>
        <p:blipFill rotWithShape="1">
          <a:blip r:embed="rId2">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1" name="Google Shape;151;p22"/>
          <p:cNvSpPr txBox="1">
            <a:spLocks noGrp="1"/>
          </p:cNvSpPr>
          <p:nvPr>
            <p:ph type="body" idx="1"/>
          </p:nvPr>
        </p:nvSpPr>
        <p:spPr>
          <a:xfrm>
            <a:off x="457200" y="1417638"/>
            <a:ext cx="4040188" cy="77311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rgbClr val="3F3F39"/>
              </a:buClr>
              <a:buSzPts val="2400"/>
              <a:buFont typeface="Arial"/>
              <a:buNone/>
              <a:defRPr sz="2400" b="1"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Lucida Sans"/>
                <a:ea typeface="Lucida Sans"/>
                <a:cs typeface="Lucida Sans"/>
                <a:sym typeface="Lucida Sans"/>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52" name="Google Shape;152;p22"/>
          <p:cNvSpPr txBox="1">
            <a:spLocks noGrp="1"/>
          </p:cNvSpPr>
          <p:nvPr>
            <p:ph type="body" idx="2"/>
          </p:nvPr>
        </p:nvSpPr>
        <p:spPr>
          <a:xfrm>
            <a:off x="457200" y="2190750"/>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rtl="0">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53" name="Google Shape;153;p22"/>
          <p:cNvSpPr txBox="1">
            <a:spLocks noGrp="1"/>
          </p:cNvSpPr>
          <p:nvPr>
            <p:ph type="body" idx="3"/>
          </p:nvPr>
        </p:nvSpPr>
        <p:spPr>
          <a:xfrm>
            <a:off x="4645025" y="1417638"/>
            <a:ext cx="4041775" cy="77311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rgbClr val="3F3F39"/>
              </a:buClr>
              <a:buSzPts val="2400"/>
              <a:buFont typeface="Arial"/>
              <a:buNone/>
              <a:defRPr sz="2400" b="1"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Lucida Sans"/>
                <a:ea typeface="Lucida Sans"/>
                <a:cs typeface="Lucida Sans"/>
                <a:sym typeface="Lucida Sans"/>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54" name="Google Shape;154;p22"/>
          <p:cNvSpPr txBox="1">
            <a:spLocks noGrp="1"/>
          </p:cNvSpPr>
          <p:nvPr>
            <p:ph type="body" idx="4"/>
          </p:nvPr>
        </p:nvSpPr>
        <p:spPr>
          <a:xfrm>
            <a:off x="4645025" y="2190750"/>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rtl="0">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55" name="Google Shape;155;p22"/>
          <p:cNvSpPr txBox="1"/>
          <p:nvPr/>
        </p:nvSpPr>
        <p:spPr>
          <a:xfrm>
            <a:off x="7571684" y="6380256"/>
            <a:ext cx="1458266" cy="24622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b="0" i="0" u="none" strike="noStrike" cap="none">
                <a:solidFill>
                  <a:schemeClr val="dk1"/>
                </a:solidFill>
                <a:latin typeface="Lucida Sans"/>
                <a:ea typeface="Lucida Sans"/>
                <a:cs typeface="Lucida Sans"/>
                <a:sym typeface="Lucida Sans"/>
              </a:rPr>
              <a:t>PAGE </a:t>
            </a:r>
            <a:fld id="{00000000-1234-1234-1234-123412341234}" type="slidenum">
              <a:rPr lang="en-US" sz="1000" b="0" i="0" u="none" strike="noStrike" cap="none">
                <a:solidFill>
                  <a:schemeClr val="dk1"/>
                </a:solidFill>
                <a:latin typeface="Lucida Sans"/>
                <a:ea typeface="Lucida Sans"/>
                <a:cs typeface="Lucida Sans"/>
                <a:sym typeface="Lucida Sans"/>
              </a:rPr>
              <a:t>‹#›</a:t>
            </a:fld>
            <a:r>
              <a:rPr lang="en-US" sz="1000" b="0" i="0" u="none" strike="noStrike" cap="none">
                <a:solidFill>
                  <a:schemeClr val="dk1"/>
                </a:solidFill>
                <a:latin typeface="Lucida Sans"/>
                <a:ea typeface="Lucida Sans"/>
                <a:cs typeface="Lucida Sans"/>
                <a:sym typeface="Lucida Sans"/>
              </a:rPr>
              <a:t> </a:t>
            </a:r>
            <a:endParaRPr sz="1000" b="0" i="0" u="none" strike="noStrike" cap="none">
              <a:solidFill>
                <a:schemeClr val="dk1"/>
              </a:solidFill>
              <a:latin typeface="Lucida Sans"/>
              <a:ea typeface="Lucida Sans"/>
              <a:cs typeface="Lucida Sans"/>
              <a:sym typeface="Lucida Sans"/>
            </a:endParaRPr>
          </a:p>
        </p:txBody>
      </p:sp>
      <p:pic>
        <p:nvPicPr>
          <p:cNvPr id="156" name="Google Shape;156;p22"/>
          <p:cNvPicPr preferRelativeResize="0"/>
          <p:nvPr/>
        </p:nvPicPr>
        <p:blipFill rotWithShape="1">
          <a:blip r:embed="rId2">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mage and Text">
  <p:cSld name="Image and Text">
    <p:spTree>
      <p:nvGrpSpPr>
        <p:cNvPr id="1" name="Shape 157"/>
        <p:cNvGrpSpPr/>
        <p:nvPr/>
      </p:nvGrpSpPr>
      <p:grpSpPr>
        <a:xfrm>
          <a:off x="0" y="0"/>
          <a:ext cx="0" cy="0"/>
          <a:chOff x="0" y="0"/>
          <a:chExt cx="0" cy="0"/>
        </a:xfrm>
      </p:grpSpPr>
      <p:sp>
        <p:nvSpPr>
          <p:cNvPr id="158" name="Google Shape;158;p23"/>
          <p:cNvSpPr>
            <a:spLocks noGrp="1"/>
          </p:cNvSpPr>
          <p:nvPr>
            <p:ph type="pic" idx="2"/>
          </p:nvPr>
        </p:nvSpPr>
        <p:spPr>
          <a:xfrm>
            <a:off x="4578350" y="1600201"/>
            <a:ext cx="4108450" cy="4525962"/>
          </a:xfrm>
          <a:prstGeom prst="rect">
            <a:avLst/>
          </a:prstGeom>
          <a:noFill/>
          <a:ln>
            <a:noFill/>
          </a:ln>
        </p:spPr>
        <p:txBody>
          <a:bodyPr spcFirstLastPara="1" wrap="square" lIns="91425" tIns="45700" rIns="91425" bIns="45700" anchor="ctr" anchorCtr="0"/>
          <a:lstStyle>
            <a:lvl1pPr marR="0" lvl="0" algn="l" rtl="0">
              <a:spcBef>
                <a:spcPts val="640"/>
              </a:spcBef>
              <a:spcAft>
                <a:spcPts val="0"/>
              </a:spcAft>
              <a:buClr>
                <a:srgbClr val="3F3F39"/>
              </a:buClr>
              <a:buSzPts val="3200"/>
              <a:buFont typeface="Arial"/>
              <a:buNone/>
              <a:defRPr sz="3200" b="0" i="0" u="none" strike="noStrike" cap="none">
                <a:solidFill>
                  <a:srgbClr val="3F3F39"/>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9" name="Google Shape;159;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0" name="Google Shape;160;p2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rtl="0">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 name="Google Shape;161;p23"/>
          <p:cNvSpPr txBox="1">
            <a:spLocks noGrp="1"/>
          </p:cNvSpPr>
          <p:nvPr>
            <p:ph type="body" idx="3"/>
          </p:nvPr>
        </p:nvSpPr>
        <p:spPr>
          <a:xfrm>
            <a:off x="4578350" y="5646677"/>
            <a:ext cx="4108450" cy="479486"/>
          </a:xfrm>
          <a:prstGeom prst="rect">
            <a:avLst/>
          </a:prstGeom>
          <a:solidFill>
            <a:srgbClr val="FFFFFF">
              <a:alpha val="48627"/>
            </a:srgbClr>
          </a:solidFill>
          <a:ln>
            <a:noFill/>
          </a:ln>
        </p:spPr>
        <p:txBody>
          <a:bodyPr spcFirstLastPara="1" wrap="square" lIns="91425" tIns="45700" rIns="91425" bIns="45700" anchor="ctr" anchorCtr="0"/>
          <a:lstStyle>
            <a:lvl1pPr marL="457200" marR="0" lvl="0" indent="-228600" algn="ctr"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2" name="Google Shape;162;p23"/>
          <p:cNvSpPr txBox="1"/>
          <p:nvPr/>
        </p:nvSpPr>
        <p:spPr>
          <a:xfrm>
            <a:off x="7571684" y="6380256"/>
            <a:ext cx="1458266" cy="24622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b="0" i="0" u="none" strike="noStrike" cap="none">
                <a:solidFill>
                  <a:schemeClr val="dk1"/>
                </a:solidFill>
                <a:latin typeface="Lucida Sans"/>
                <a:ea typeface="Lucida Sans"/>
                <a:cs typeface="Lucida Sans"/>
                <a:sym typeface="Lucida Sans"/>
              </a:rPr>
              <a:t>PAGE </a:t>
            </a:r>
            <a:fld id="{00000000-1234-1234-1234-123412341234}" type="slidenum">
              <a:rPr lang="en-US" sz="1000" b="0" i="0" u="none" strike="noStrike" cap="none">
                <a:solidFill>
                  <a:schemeClr val="dk1"/>
                </a:solidFill>
                <a:latin typeface="Lucida Sans"/>
                <a:ea typeface="Lucida Sans"/>
                <a:cs typeface="Lucida Sans"/>
                <a:sym typeface="Lucida Sans"/>
              </a:rPr>
              <a:t>‹#›</a:t>
            </a:fld>
            <a:r>
              <a:rPr lang="en-US" sz="1000" b="0" i="0" u="none" strike="noStrike" cap="none">
                <a:solidFill>
                  <a:schemeClr val="dk1"/>
                </a:solidFill>
                <a:latin typeface="Lucida Sans"/>
                <a:ea typeface="Lucida Sans"/>
                <a:cs typeface="Lucida Sans"/>
                <a:sym typeface="Lucida Sans"/>
              </a:rPr>
              <a:t> </a:t>
            </a:r>
            <a:endParaRPr sz="1000" b="0" i="0" u="none" strike="noStrike" cap="none">
              <a:solidFill>
                <a:schemeClr val="dk1"/>
              </a:solidFill>
              <a:latin typeface="Lucida Sans"/>
              <a:ea typeface="Lucida Sans"/>
              <a:cs typeface="Lucida Sans"/>
              <a:sym typeface="Lucida Sans"/>
            </a:endParaRPr>
          </a:p>
        </p:txBody>
      </p:sp>
      <p:pic>
        <p:nvPicPr>
          <p:cNvPr id="163" name="Google Shape;163;p23"/>
          <p:cNvPicPr preferRelativeResize="0"/>
          <p:nvPr/>
        </p:nvPicPr>
        <p:blipFill rotWithShape="1">
          <a:blip r:embed="rId2">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 Images and Text">
  <p:cSld name="2 Images and Text">
    <p:spTree>
      <p:nvGrpSpPr>
        <p:cNvPr id="1" name="Shape 164"/>
        <p:cNvGrpSpPr/>
        <p:nvPr/>
      </p:nvGrpSpPr>
      <p:grpSpPr>
        <a:xfrm>
          <a:off x="0" y="0"/>
          <a:ext cx="0" cy="0"/>
          <a:chOff x="0" y="0"/>
          <a:chExt cx="0" cy="0"/>
        </a:xfrm>
      </p:grpSpPr>
      <p:sp>
        <p:nvSpPr>
          <p:cNvPr id="165" name="Google Shape;165;p24"/>
          <p:cNvSpPr>
            <a:spLocks noGrp="1"/>
          </p:cNvSpPr>
          <p:nvPr>
            <p:ph type="pic" idx="2"/>
          </p:nvPr>
        </p:nvSpPr>
        <p:spPr>
          <a:xfrm>
            <a:off x="4578350" y="3892047"/>
            <a:ext cx="4108450" cy="2234116"/>
          </a:xfrm>
          <a:prstGeom prst="rect">
            <a:avLst/>
          </a:prstGeom>
          <a:noFill/>
          <a:ln>
            <a:noFill/>
          </a:ln>
        </p:spPr>
        <p:txBody>
          <a:bodyPr spcFirstLastPara="1" wrap="square" lIns="91425" tIns="45700" rIns="91425" bIns="45700" anchor="ctr" anchorCtr="0"/>
          <a:lstStyle>
            <a:lvl1pPr marR="0" lvl="0" algn="l" rtl="0">
              <a:spcBef>
                <a:spcPts val="640"/>
              </a:spcBef>
              <a:spcAft>
                <a:spcPts val="0"/>
              </a:spcAft>
              <a:buClr>
                <a:srgbClr val="3F3F39"/>
              </a:buClr>
              <a:buSzPts val="3200"/>
              <a:buFont typeface="Arial"/>
              <a:buNone/>
              <a:defRPr sz="3200" b="0" i="0" u="none" strike="noStrike" cap="none">
                <a:solidFill>
                  <a:srgbClr val="3F3F39"/>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6" name="Google Shape;166;p24"/>
          <p:cNvSpPr>
            <a:spLocks noGrp="1"/>
          </p:cNvSpPr>
          <p:nvPr>
            <p:ph type="pic" idx="3"/>
          </p:nvPr>
        </p:nvSpPr>
        <p:spPr>
          <a:xfrm>
            <a:off x="4578350" y="1600201"/>
            <a:ext cx="4108450" cy="2234116"/>
          </a:xfrm>
          <a:prstGeom prst="rect">
            <a:avLst/>
          </a:prstGeom>
          <a:noFill/>
          <a:ln>
            <a:noFill/>
          </a:ln>
        </p:spPr>
        <p:txBody>
          <a:bodyPr spcFirstLastPara="1" wrap="square" lIns="91425" tIns="45700" rIns="91425" bIns="45700" anchor="ctr" anchorCtr="0"/>
          <a:lstStyle>
            <a:lvl1pPr marR="0" lvl="0" algn="l" rtl="0">
              <a:spcBef>
                <a:spcPts val="640"/>
              </a:spcBef>
              <a:spcAft>
                <a:spcPts val="0"/>
              </a:spcAft>
              <a:buClr>
                <a:srgbClr val="3F3F39"/>
              </a:buClr>
              <a:buSzPts val="3200"/>
              <a:buFont typeface="Arial"/>
              <a:buNone/>
              <a:defRPr sz="3200" b="0" i="0" u="none" strike="noStrike" cap="none">
                <a:solidFill>
                  <a:srgbClr val="3F3F39"/>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7" name="Google Shape;167;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8" name="Google Shape;168;p2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rtl="0">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9" name="Google Shape;169;p24"/>
          <p:cNvSpPr txBox="1">
            <a:spLocks noGrp="1"/>
          </p:cNvSpPr>
          <p:nvPr>
            <p:ph type="body" idx="4"/>
          </p:nvPr>
        </p:nvSpPr>
        <p:spPr>
          <a:xfrm>
            <a:off x="4578350" y="5646677"/>
            <a:ext cx="4108450" cy="479486"/>
          </a:xfrm>
          <a:prstGeom prst="rect">
            <a:avLst/>
          </a:prstGeom>
          <a:solidFill>
            <a:srgbClr val="FFFFFF">
              <a:alpha val="48627"/>
            </a:srgbClr>
          </a:solidFill>
          <a:ln>
            <a:noFill/>
          </a:ln>
        </p:spPr>
        <p:txBody>
          <a:bodyPr spcFirstLastPara="1" wrap="square" lIns="91425" tIns="45700" rIns="91425" bIns="45700" anchor="ctr" anchorCtr="0"/>
          <a:lstStyle>
            <a:lvl1pPr marL="457200" marR="0" lvl="0" indent="-228600" algn="ctr" rtl="0">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0" name="Google Shape;170;p24"/>
          <p:cNvSpPr txBox="1">
            <a:spLocks noGrp="1"/>
          </p:cNvSpPr>
          <p:nvPr>
            <p:ph type="body" idx="5"/>
          </p:nvPr>
        </p:nvSpPr>
        <p:spPr>
          <a:xfrm>
            <a:off x="4578350" y="3354831"/>
            <a:ext cx="4108450" cy="479486"/>
          </a:xfrm>
          <a:prstGeom prst="rect">
            <a:avLst/>
          </a:prstGeom>
          <a:solidFill>
            <a:srgbClr val="FFFFFF">
              <a:alpha val="48627"/>
            </a:srgbClr>
          </a:solidFill>
          <a:ln>
            <a:noFill/>
          </a:ln>
        </p:spPr>
        <p:txBody>
          <a:bodyPr spcFirstLastPara="1" wrap="square" lIns="91425" tIns="45700" rIns="91425" bIns="45700" anchor="ctr" anchorCtr="0"/>
          <a:lstStyle>
            <a:lvl1pPr marL="457200" marR="0" lvl="0" indent="-228600" algn="ctr" rtl="0">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1" name="Google Shape;171;p24"/>
          <p:cNvSpPr txBox="1"/>
          <p:nvPr/>
        </p:nvSpPr>
        <p:spPr>
          <a:xfrm>
            <a:off x="7571684" y="6380256"/>
            <a:ext cx="1458266" cy="24622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b="0" i="0" u="none" strike="noStrike" cap="none">
                <a:solidFill>
                  <a:schemeClr val="dk1"/>
                </a:solidFill>
                <a:latin typeface="Lucida Sans"/>
                <a:ea typeface="Lucida Sans"/>
                <a:cs typeface="Lucida Sans"/>
                <a:sym typeface="Lucida Sans"/>
              </a:rPr>
              <a:t>PAGE </a:t>
            </a:r>
            <a:fld id="{00000000-1234-1234-1234-123412341234}" type="slidenum">
              <a:rPr lang="en-US" sz="1000" b="0" i="0" u="none" strike="noStrike" cap="none">
                <a:solidFill>
                  <a:schemeClr val="dk1"/>
                </a:solidFill>
                <a:latin typeface="Lucida Sans"/>
                <a:ea typeface="Lucida Sans"/>
                <a:cs typeface="Lucida Sans"/>
                <a:sym typeface="Lucida Sans"/>
              </a:rPr>
              <a:t>‹#›</a:t>
            </a:fld>
            <a:r>
              <a:rPr lang="en-US" sz="1000" b="0" i="0" u="none" strike="noStrike" cap="none">
                <a:solidFill>
                  <a:schemeClr val="dk1"/>
                </a:solidFill>
                <a:latin typeface="Lucida Sans"/>
                <a:ea typeface="Lucida Sans"/>
                <a:cs typeface="Lucida Sans"/>
                <a:sym typeface="Lucida Sans"/>
              </a:rPr>
              <a:t> </a:t>
            </a:r>
            <a:endParaRPr sz="1000" b="0" i="0" u="none" strike="noStrike" cap="none">
              <a:solidFill>
                <a:schemeClr val="dk1"/>
              </a:solidFill>
              <a:latin typeface="Lucida Sans"/>
              <a:ea typeface="Lucida Sans"/>
              <a:cs typeface="Lucida Sans"/>
              <a:sym typeface="Lucida Sans"/>
            </a:endParaRPr>
          </a:p>
        </p:txBody>
      </p:sp>
      <p:pic>
        <p:nvPicPr>
          <p:cNvPr id="172" name="Google Shape;172;p24"/>
          <p:cNvPicPr preferRelativeResize="0"/>
          <p:nvPr/>
        </p:nvPicPr>
        <p:blipFill rotWithShape="1">
          <a:blip r:embed="rId2">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173"/>
        <p:cNvGrpSpPr/>
        <p:nvPr/>
      </p:nvGrpSpPr>
      <p:grpSpPr>
        <a:xfrm>
          <a:off x="0" y="0"/>
          <a:ext cx="0" cy="0"/>
          <a:chOff x="0" y="0"/>
          <a:chExt cx="0" cy="0"/>
        </a:xfrm>
      </p:grpSpPr>
      <p:sp>
        <p:nvSpPr>
          <p:cNvPr id="174" name="Google Shape;174;p25"/>
          <p:cNvSpPr>
            <a:spLocks noGrp="1"/>
          </p:cNvSpPr>
          <p:nvPr>
            <p:ph type="pic" idx="2"/>
          </p:nvPr>
        </p:nvSpPr>
        <p:spPr>
          <a:xfrm>
            <a:off x="4616450" y="1600200"/>
            <a:ext cx="4070350" cy="4525963"/>
          </a:xfrm>
          <a:prstGeom prst="rect">
            <a:avLst/>
          </a:prstGeom>
          <a:noFill/>
          <a:ln>
            <a:noFill/>
          </a:ln>
        </p:spPr>
        <p:txBody>
          <a:bodyPr spcFirstLastPara="1" wrap="square" lIns="91425" tIns="45700" rIns="91425" bIns="45700" anchor="ctr" anchorCtr="0"/>
          <a:lstStyle>
            <a:lvl1pPr marR="0" lvl="0" algn="l" rtl="0">
              <a:spcBef>
                <a:spcPts val="640"/>
              </a:spcBef>
              <a:spcAft>
                <a:spcPts val="0"/>
              </a:spcAft>
              <a:buClr>
                <a:srgbClr val="3F3F39"/>
              </a:buClr>
              <a:buSzPts val="3200"/>
              <a:buFont typeface="Arial"/>
              <a:buNone/>
              <a:defRPr sz="3200" b="0" i="0" u="none" strike="noStrike" cap="none">
                <a:solidFill>
                  <a:srgbClr val="3F3F39"/>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75" name="Google Shape;175;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6" name="Google Shape;176;p25"/>
          <p:cNvSpPr txBox="1">
            <a:spLocks noGrp="1"/>
          </p:cNvSpPr>
          <p:nvPr>
            <p:ph type="body" idx="1"/>
          </p:nvPr>
        </p:nvSpPr>
        <p:spPr>
          <a:xfrm>
            <a:off x="4616450" y="5646677"/>
            <a:ext cx="4070350" cy="479486"/>
          </a:xfrm>
          <a:prstGeom prst="rect">
            <a:avLst/>
          </a:prstGeom>
          <a:solidFill>
            <a:srgbClr val="FFFFFF">
              <a:alpha val="48627"/>
            </a:srgbClr>
          </a:solidFill>
          <a:ln>
            <a:noFill/>
          </a:ln>
        </p:spPr>
        <p:txBody>
          <a:bodyPr spcFirstLastPara="1" wrap="square" lIns="91425" tIns="45700" rIns="91425" bIns="45700" anchor="ctr" anchorCtr="0"/>
          <a:lstStyle>
            <a:lvl1pPr marL="457200" marR="0" lvl="0" indent="-228600" algn="ctr" rtl="0">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7" name="Google Shape;177;p25"/>
          <p:cNvSpPr>
            <a:spLocks noGrp="1"/>
          </p:cNvSpPr>
          <p:nvPr>
            <p:ph type="pic" idx="3"/>
          </p:nvPr>
        </p:nvSpPr>
        <p:spPr>
          <a:xfrm>
            <a:off x="457199" y="1600200"/>
            <a:ext cx="4073525" cy="4525963"/>
          </a:xfrm>
          <a:prstGeom prst="rect">
            <a:avLst/>
          </a:prstGeom>
          <a:noFill/>
          <a:ln>
            <a:noFill/>
          </a:ln>
        </p:spPr>
        <p:txBody>
          <a:bodyPr spcFirstLastPara="1" wrap="square" lIns="91425" tIns="45700" rIns="91425" bIns="45700" anchor="ctr" anchorCtr="0"/>
          <a:lstStyle>
            <a:lvl1pPr marR="0" lvl="0" algn="l" rtl="0">
              <a:spcBef>
                <a:spcPts val="640"/>
              </a:spcBef>
              <a:spcAft>
                <a:spcPts val="0"/>
              </a:spcAft>
              <a:buClr>
                <a:srgbClr val="3F3F39"/>
              </a:buClr>
              <a:buSzPts val="3200"/>
              <a:buFont typeface="Arial"/>
              <a:buNone/>
              <a:defRPr sz="3200" b="0" i="0" u="none" strike="noStrike" cap="none">
                <a:solidFill>
                  <a:srgbClr val="3F3F39"/>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78" name="Google Shape;178;p25"/>
          <p:cNvSpPr txBox="1">
            <a:spLocks noGrp="1"/>
          </p:cNvSpPr>
          <p:nvPr>
            <p:ph type="body" idx="4"/>
          </p:nvPr>
        </p:nvSpPr>
        <p:spPr>
          <a:xfrm>
            <a:off x="457198" y="5646677"/>
            <a:ext cx="4073525" cy="479486"/>
          </a:xfrm>
          <a:prstGeom prst="rect">
            <a:avLst/>
          </a:prstGeom>
          <a:solidFill>
            <a:srgbClr val="FFFFFF">
              <a:alpha val="48627"/>
            </a:srgbClr>
          </a:solidFill>
          <a:ln>
            <a:noFill/>
          </a:ln>
        </p:spPr>
        <p:txBody>
          <a:bodyPr spcFirstLastPara="1" wrap="square" lIns="91425" tIns="45700" rIns="91425" bIns="45700" anchor="ctr" anchorCtr="0"/>
          <a:lstStyle>
            <a:lvl1pPr marL="457200" marR="0" lvl="0" indent="-228600" algn="ctr" rtl="0">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9" name="Google Shape;179;p25"/>
          <p:cNvSpPr txBox="1"/>
          <p:nvPr/>
        </p:nvSpPr>
        <p:spPr>
          <a:xfrm>
            <a:off x="7571684" y="6380256"/>
            <a:ext cx="1458266" cy="24622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b="0" i="0" u="none" strike="noStrike" cap="none">
                <a:solidFill>
                  <a:schemeClr val="dk1"/>
                </a:solidFill>
                <a:latin typeface="Lucida Sans"/>
                <a:ea typeface="Lucida Sans"/>
                <a:cs typeface="Lucida Sans"/>
                <a:sym typeface="Lucida Sans"/>
              </a:rPr>
              <a:t>PAGE </a:t>
            </a:r>
            <a:fld id="{00000000-1234-1234-1234-123412341234}" type="slidenum">
              <a:rPr lang="en-US" sz="1000" b="0" i="0" u="none" strike="noStrike" cap="none">
                <a:solidFill>
                  <a:schemeClr val="dk1"/>
                </a:solidFill>
                <a:latin typeface="Lucida Sans"/>
                <a:ea typeface="Lucida Sans"/>
                <a:cs typeface="Lucida Sans"/>
                <a:sym typeface="Lucida Sans"/>
              </a:rPr>
              <a:t>‹#›</a:t>
            </a:fld>
            <a:r>
              <a:rPr lang="en-US" sz="1000" b="0" i="0" u="none" strike="noStrike" cap="none">
                <a:solidFill>
                  <a:schemeClr val="dk1"/>
                </a:solidFill>
                <a:latin typeface="Lucida Sans"/>
                <a:ea typeface="Lucida Sans"/>
                <a:cs typeface="Lucida Sans"/>
                <a:sym typeface="Lucida Sans"/>
              </a:rPr>
              <a:t> </a:t>
            </a:r>
            <a:endParaRPr sz="1000" b="0" i="0" u="none" strike="noStrike" cap="none">
              <a:solidFill>
                <a:schemeClr val="dk1"/>
              </a:solidFill>
              <a:latin typeface="Lucida Sans"/>
              <a:ea typeface="Lucida Sans"/>
              <a:cs typeface="Lucida Sans"/>
              <a:sym typeface="Lucida Sans"/>
            </a:endParaRPr>
          </a:p>
        </p:txBody>
      </p:sp>
      <p:pic>
        <p:nvPicPr>
          <p:cNvPr id="180" name="Google Shape;180;p25"/>
          <p:cNvPicPr preferRelativeResize="0"/>
          <p:nvPr/>
        </p:nvPicPr>
        <p:blipFill rotWithShape="1">
          <a:blip r:embed="rId2">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181"/>
        <p:cNvGrpSpPr/>
        <p:nvPr/>
      </p:nvGrpSpPr>
      <p:grpSpPr>
        <a:xfrm>
          <a:off x="0" y="0"/>
          <a:ext cx="0" cy="0"/>
          <a:chOff x="0" y="0"/>
          <a:chExt cx="0" cy="0"/>
        </a:xfrm>
      </p:grpSpPr>
      <p:sp>
        <p:nvSpPr>
          <p:cNvPr id="182" name="Google Shape;182;p26"/>
          <p:cNvSpPr>
            <a:spLocks noGrp="1"/>
          </p:cNvSpPr>
          <p:nvPr>
            <p:ph type="pic" idx="2"/>
          </p:nvPr>
        </p:nvSpPr>
        <p:spPr>
          <a:xfrm>
            <a:off x="4616450" y="3892046"/>
            <a:ext cx="4070350" cy="2234117"/>
          </a:xfrm>
          <a:prstGeom prst="rect">
            <a:avLst/>
          </a:prstGeom>
          <a:noFill/>
          <a:ln>
            <a:noFill/>
          </a:ln>
        </p:spPr>
        <p:txBody>
          <a:bodyPr spcFirstLastPara="1" wrap="square" lIns="91425" tIns="45700" rIns="91425" bIns="45700" anchor="ctr"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83" name="Google Shape;183;p26"/>
          <p:cNvSpPr>
            <a:spLocks noGrp="1"/>
          </p:cNvSpPr>
          <p:nvPr>
            <p:ph type="pic" idx="3"/>
          </p:nvPr>
        </p:nvSpPr>
        <p:spPr>
          <a:xfrm>
            <a:off x="4616450" y="1600200"/>
            <a:ext cx="4070350" cy="2234117"/>
          </a:xfrm>
          <a:prstGeom prst="rect">
            <a:avLst/>
          </a:prstGeom>
          <a:noFill/>
          <a:ln>
            <a:noFill/>
          </a:ln>
        </p:spPr>
        <p:txBody>
          <a:bodyPr spcFirstLastPara="1" wrap="square" lIns="91425" tIns="45700" rIns="91425" bIns="45700" anchor="ctr"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84" name="Google Shape;184;p26"/>
          <p:cNvSpPr>
            <a:spLocks noGrp="1"/>
          </p:cNvSpPr>
          <p:nvPr>
            <p:ph type="pic" idx="4"/>
          </p:nvPr>
        </p:nvSpPr>
        <p:spPr>
          <a:xfrm>
            <a:off x="457198" y="1600200"/>
            <a:ext cx="4070350" cy="2234117"/>
          </a:xfrm>
          <a:prstGeom prst="rect">
            <a:avLst/>
          </a:prstGeom>
          <a:noFill/>
          <a:ln>
            <a:noFill/>
          </a:ln>
        </p:spPr>
        <p:txBody>
          <a:bodyPr spcFirstLastPara="1" wrap="square" lIns="91425" tIns="45700" rIns="91425" bIns="45700" anchor="ctr"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85" name="Google Shape;185;p26"/>
          <p:cNvSpPr>
            <a:spLocks noGrp="1"/>
          </p:cNvSpPr>
          <p:nvPr>
            <p:ph type="pic" idx="5"/>
          </p:nvPr>
        </p:nvSpPr>
        <p:spPr>
          <a:xfrm>
            <a:off x="460373" y="3892046"/>
            <a:ext cx="4070350" cy="2234117"/>
          </a:xfrm>
          <a:prstGeom prst="rect">
            <a:avLst/>
          </a:prstGeom>
          <a:noFill/>
          <a:ln>
            <a:noFill/>
          </a:ln>
        </p:spPr>
        <p:txBody>
          <a:bodyPr spcFirstLastPara="1" wrap="square" lIns="91425" tIns="45700" rIns="91425" bIns="45700" anchor="ctr"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86" name="Google Shape;186;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7" name="Google Shape;187;p26"/>
          <p:cNvSpPr txBox="1">
            <a:spLocks noGrp="1"/>
          </p:cNvSpPr>
          <p:nvPr>
            <p:ph type="body" idx="1"/>
          </p:nvPr>
        </p:nvSpPr>
        <p:spPr>
          <a:xfrm>
            <a:off x="4616450" y="5646677"/>
            <a:ext cx="4070350" cy="479486"/>
          </a:xfrm>
          <a:prstGeom prst="rect">
            <a:avLst/>
          </a:prstGeom>
          <a:solidFill>
            <a:srgbClr val="FFFFFF">
              <a:alpha val="48627"/>
            </a:srgbClr>
          </a:solidFill>
          <a:ln>
            <a:noFill/>
          </a:ln>
        </p:spPr>
        <p:txBody>
          <a:bodyPr spcFirstLastPara="1" wrap="square" lIns="91425" tIns="45700" rIns="91425" bIns="45700" anchor="ctr" anchorCtr="0"/>
          <a:lstStyle>
            <a:lvl1pPr marL="457200" marR="0" lvl="0" indent="-228600" algn="ctr" rtl="0">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8" name="Google Shape;188;p26"/>
          <p:cNvSpPr txBox="1">
            <a:spLocks noGrp="1"/>
          </p:cNvSpPr>
          <p:nvPr>
            <p:ph type="body" idx="6"/>
          </p:nvPr>
        </p:nvSpPr>
        <p:spPr>
          <a:xfrm>
            <a:off x="457198" y="5646677"/>
            <a:ext cx="4073525" cy="479486"/>
          </a:xfrm>
          <a:prstGeom prst="rect">
            <a:avLst/>
          </a:prstGeom>
          <a:solidFill>
            <a:srgbClr val="FFFFFF">
              <a:alpha val="48627"/>
            </a:srgbClr>
          </a:solidFill>
          <a:ln>
            <a:noFill/>
          </a:ln>
        </p:spPr>
        <p:txBody>
          <a:bodyPr spcFirstLastPara="1" wrap="square" lIns="91425" tIns="45700" rIns="91425" bIns="45700" anchor="ctr" anchorCtr="0"/>
          <a:lstStyle>
            <a:lvl1pPr marL="457200" marR="0" lvl="0" indent="-228600" algn="ctr" rtl="0">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9" name="Google Shape;189;p26"/>
          <p:cNvSpPr txBox="1">
            <a:spLocks noGrp="1"/>
          </p:cNvSpPr>
          <p:nvPr>
            <p:ph type="body" idx="7"/>
          </p:nvPr>
        </p:nvSpPr>
        <p:spPr>
          <a:xfrm>
            <a:off x="4616450" y="3354831"/>
            <a:ext cx="4070350" cy="479486"/>
          </a:xfrm>
          <a:prstGeom prst="rect">
            <a:avLst/>
          </a:prstGeom>
          <a:solidFill>
            <a:srgbClr val="FFFFFF">
              <a:alpha val="48627"/>
            </a:srgbClr>
          </a:solidFill>
          <a:ln>
            <a:noFill/>
          </a:ln>
        </p:spPr>
        <p:txBody>
          <a:bodyPr spcFirstLastPara="1" wrap="square" lIns="91425" tIns="45700" rIns="91425" bIns="45700" anchor="ctr" anchorCtr="0"/>
          <a:lstStyle>
            <a:lvl1pPr marL="457200" marR="0" lvl="0" indent="-228600" algn="ctr" rtl="0">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0" name="Google Shape;190;p26"/>
          <p:cNvSpPr txBox="1">
            <a:spLocks noGrp="1"/>
          </p:cNvSpPr>
          <p:nvPr>
            <p:ph type="body" idx="8"/>
          </p:nvPr>
        </p:nvSpPr>
        <p:spPr>
          <a:xfrm>
            <a:off x="454023" y="3354831"/>
            <a:ext cx="4073525" cy="479486"/>
          </a:xfrm>
          <a:prstGeom prst="rect">
            <a:avLst/>
          </a:prstGeom>
          <a:solidFill>
            <a:srgbClr val="FFFFFF">
              <a:alpha val="48627"/>
            </a:srgbClr>
          </a:solidFill>
          <a:ln>
            <a:noFill/>
          </a:ln>
        </p:spPr>
        <p:txBody>
          <a:bodyPr spcFirstLastPara="1" wrap="square" lIns="91425" tIns="45700" rIns="91425" bIns="45700" anchor="ctr" anchorCtr="0"/>
          <a:lstStyle>
            <a:lvl1pPr marL="457200" marR="0" lvl="0" indent="-228600" algn="ctr" rtl="0">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1" name="Google Shape;191;p26"/>
          <p:cNvSpPr txBox="1"/>
          <p:nvPr/>
        </p:nvSpPr>
        <p:spPr>
          <a:xfrm>
            <a:off x="7571684" y="6380256"/>
            <a:ext cx="1458266" cy="24622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b="0" i="0" u="none" strike="noStrike" cap="none">
                <a:solidFill>
                  <a:schemeClr val="dk1"/>
                </a:solidFill>
                <a:latin typeface="Lucida Sans"/>
                <a:ea typeface="Lucida Sans"/>
                <a:cs typeface="Lucida Sans"/>
                <a:sym typeface="Lucida Sans"/>
              </a:rPr>
              <a:t>PAGE </a:t>
            </a:r>
            <a:fld id="{00000000-1234-1234-1234-123412341234}" type="slidenum">
              <a:rPr lang="en-US" sz="1000" b="0" i="0" u="none" strike="noStrike" cap="none">
                <a:solidFill>
                  <a:schemeClr val="dk1"/>
                </a:solidFill>
                <a:latin typeface="Lucida Sans"/>
                <a:ea typeface="Lucida Sans"/>
                <a:cs typeface="Lucida Sans"/>
                <a:sym typeface="Lucida Sans"/>
              </a:rPr>
              <a:t>‹#›</a:t>
            </a:fld>
            <a:r>
              <a:rPr lang="en-US" sz="1000" b="0" i="0" u="none" strike="noStrike" cap="none">
                <a:solidFill>
                  <a:schemeClr val="dk1"/>
                </a:solidFill>
                <a:latin typeface="Lucida Sans"/>
                <a:ea typeface="Lucida Sans"/>
                <a:cs typeface="Lucida Sans"/>
                <a:sym typeface="Lucida Sans"/>
              </a:rPr>
              <a:t> </a:t>
            </a:r>
            <a:endParaRPr sz="1000" b="0" i="0" u="none" strike="noStrike" cap="none">
              <a:solidFill>
                <a:schemeClr val="dk1"/>
              </a:solidFill>
              <a:latin typeface="Lucida Sans"/>
              <a:ea typeface="Lucida Sans"/>
              <a:cs typeface="Lucida Sans"/>
              <a:sym typeface="Lucida Sans"/>
            </a:endParaRPr>
          </a:p>
        </p:txBody>
      </p:sp>
      <p:pic>
        <p:nvPicPr>
          <p:cNvPr id="192" name="Google Shape;192;p26"/>
          <p:cNvPicPr preferRelativeResize="0"/>
          <p:nvPr/>
        </p:nvPicPr>
        <p:blipFill rotWithShape="1">
          <a:blip r:embed="rId2">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25"/>
        <p:cNvGrpSpPr/>
        <p:nvPr/>
      </p:nvGrpSpPr>
      <p:grpSpPr>
        <a:xfrm>
          <a:off x="0" y="0"/>
          <a:ext cx="0" cy="0"/>
          <a:chOff x="0" y="0"/>
          <a:chExt cx="0" cy="0"/>
        </a:xfrm>
      </p:grpSpPr>
      <p:sp>
        <p:nvSpPr>
          <p:cNvPr id="26" name="Google Shape;26;p4"/>
          <p:cNvSpPr/>
          <p:nvPr/>
        </p:nvSpPr>
        <p:spPr>
          <a:xfrm>
            <a:off x="0" y="0"/>
            <a:ext cx="9144000" cy="6858000"/>
          </a:xfrm>
          <a:prstGeom prst="rect">
            <a:avLst/>
          </a:prstGeom>
          <a:solidFill>
            <a:srgbClr val="1EA56A"/>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 name="Google Shape;27;p4"/>
          <p:cNvSpPr txBox="1"/>
          <p:nvPr/>
        </p:nvSpPr>
        <p:spPr>
          <a:xfrm>
            <a:off x="115460" y="2306250"/>
            <a:ext cx="3793677" cy="193309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8" name="Google Shape;28;p4"/>
          <p:cNvSpPr txBox="1"/>
          <p:nvPr/>
        </p:nvSpPr>
        <p:spPr>
          <a:xfrm>
            <a:off x="115460" y="2306250"/>
            <a:ext cx="3793677" cy="193309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9" name="Google Shape;29;p4"/>
          <p:cNvSpPr txBox="1"/>
          <p:nvPr/>
        </p:nvSpPr>
        <p:spPr>
          <a:xfrm>
            <a:off x="216568" y="2852946"/>
            <a:ext cx="8620552" cy="876843"/>
          </a:xfrm>
          <a:prstGeom prst="rect">
            <a:avLst/>
          </a:prstGeom>
          <a:noFill/>
          <a:ln>
            <a:noFill/>
          </a:ln>
          <a:effectLst>
            <a:outerShdw blurRad="50800" dist="38100" dir="2700000" algn="tl" rotWithShape="0">
              <a:srgbClr val="000000">
                <a:alpha val="42745"/>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b="0" i="0" u="none" strike="noStrike" cap="none">
              <a:solidFill>
                <a:srgbClr val="23593E"/>
              </a:solidFill>
              <a:latin typeface="Lucida Sans"/>
              <a:ea typeface="Lucida Sans"/>
              <a:cs typeface="Lucida Sans"/>
              <a:sym typeface="Lucida Sans"/>
            </a:endParaRPr>
          </a:p>
        </p:txBody>
      </p:sp>
      <p:sp>
        <p:nvSpPr>
          <p:cNvPr id="30" name="Google Shape;30;p4"/>
          <p:cNvSpPr txBox="1">
            <a:spLocks noGrp="1"/>
          </p:cNvSpPr>
          <p:nvPr>
            <p:ph type="title"/>
          </p:nvPr>
        </p:nvSpPr>
        <p:spPr>
          <a:xfrm>
            <a:off x="219320" y="2852946"/>
            <a:ext cx="8617800" cy="876843"/>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2800"/>
              <a:buFont typeface="Lucida Sans"/>
              <a:buNone/>
              <a:defRPr sz="2800" b="0" i="0" u="none" strike="noStrike" cap="none">
                <a:solidFill>
                  <a:schemeClr val="lt1"/>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1" name="Google Shape;31;p4"/>
          <p:cNvPicPr preferRelativeResize="0"/>
          <p:nvPr/>
        </p:nvPicPr>
        <p:blipFill rotWithShape="1">
          <a:blip r:embed="rId2">
            <a:alphaModFix/>
          </a:blip>
          <a:srcRect/>
          <a:stretch/>
        </p:blipFill>
        <p:spPr>
          <a:xfrm>
            <a:off x="470080" y="492399"/>
            <a:ext cx="1363579" cy="54177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 SAP">
  <p:cSld name="Title Slide - SAP">
    <p:spTree>
      <p:nvGrpSpPr>
        <p:cNvPr id="1" name="Shape 32"/>
        <p:cNvGrpSpPr/>
        <p:nvPr/>
      </p:nvGrpSpPr>
      <p:grpSpPr>
        <a:xfrm>
          <a:off x="0" y="0"/>
          <a:ext cx="0" cy="0"/>
          <a:chOff x="0" y="0"/>
          <a:chExt cx="0" cy="0"/>
        </a:xfrm>
      </p:grpSpPr>
      <p:sp>
        <p:nvSpPr>
          <p:cNvPr id="33" name="Google Shape;33;p5"/>
          <p:cNvSpPr txBox="1">
            <a:spLocks noGrp="1"/>
          </p:cNvSpPr>
          <p:nvPr>
            <p:ph type="ctrTitle"/>
          </p:nvPr>
        </p:nvSpPr>
        <p:spPr>
          <a:xfrm>
            <a:off x="219320" y="2362434"/>
            <a:ext cx="8785850" cy="14700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1"/>
              </a:buClr>
              <a:buSzPts val="3200"/>
              <a:buFont typeface="Lucida Sans"/>
              <a:buNone/>
              <a:defRPr sz="3200" b="0" i="0" u="none" strike="noStrike" cap="none">
                <a:solidFill>
                  <a:schemeClr val="dk1"/>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Google Shape;34;p5"/>
          <p:cNvSpPr txBox="1">
            <a:spLocks noGrp="1"/>
          </p:cNvSpPr>
          <p:nvPr>
            <p:ph type="subTitle" idx="1"/>
          </p:nvPr>
        </p:nvSpPr>
        <p:spPr>
          <a:xfrm>
            <a:off x="219317" y="3835562"/>
            <a:ext cx="8785852" cy="792406"/>
          </a:xfrm>
          <a:prstGeom prst="rect">
            <a:avLst/>
          </a:prstGeom>
          <a:noFill/>
          <a:ln>
            <a:noFill/>
          </a:ln>
        </p:spPr>
        <p:txBody>
          <a:bodyPr spcFirstLastPara="1" wrap="square" lIns="91425" tIns="45700" rIns="91425" bIns="45700" anchor="t" anchorCtr="0"/>
          <a:lstStyle>
            <a:lvl1pPr marR="0" lvl="0" algn="l" rtl="0">
              <a:spcBef>
                <a:spcPts val="400"/>
              </a:spcBef>
              <a:spcAft>
                <a:spcPts val="0"/>
              </a:spcAft>
              <a:buClr>
                <a:srgbClr val="3F3F39"/>
              </a:buClr>
              <a:buSzPts val="2000"/>
              <a:buFont typeface="Arial"/>
              <a:buNone/>
              <a:defRPr sz="2000" b="0" i="0" u="none" strike="noStrike" cap="none">
                <a:solidFill>
                  <a:srgbClr val="3F3F39"/>
                </a:solidFill>
                <a:latin typeface="Lucida Sans"/>
                <a:ea typeface="Lucida Sans"/>
                <a:cs typeface="Lucida Sans"/>
                <a:sym typeface="Lucida Sans"/>
              </a:defRPr>
            </a:lvl1pPr>
            <a:lvl2pPr marR="0" lvl="1" algn="ctr" rtl="0">
              <a:spcBef>
                <a:spcPts val="400"/>
              </a:spcBef>
              <a:spcAft>
                <a:spcPts val="0"/>
              </a:spcAft>
              <a:buClr>
                <a:srgbClr val="888888"/>
              </a:buClr>
              <a:buSzPts val="2000"/>
              <a:buFont typeface="Arial"/>
              <a:buNone/>
              <a:defRPr sz="2000" b="0" i="0" u="none" strike="noStrike" cap="none">
                <a:solidFill>
                  <a:srgbClr val="888888"/>
                </a:solidFill>
                <a:latin typeface="Lucida Sans"/>
                <a:ea typeface="Lucida Sans"/>
                <a:cs typeface="Lucida Sans"/>
                <a:sym typeface="Lucida Sans"/>
              </a:defRPr>
            </a:lvl2pPr>
            <a:lvl3pPr marR="0" lvl="2" algn="ctr" rtl="0">
              <a:spcBef>
                <a:spcPts val="360"/>
              </a:spcBef>
              <a:spcAft>
                <a:spcPts val="0"/>
              </a:spcAft>
              <a:buClr>
                <a:srgbClr val="888888"/>
              </a:buClr>
              <a:buSzPts val="1800"/>
              <a:buFont typeface="Arial"/>
              <a:buNone/>
              <a:defRPr sz="1800" b="0" i="0" u="none" strike="noStrike" cap="none">
                <a:solidFill>
                  <a:srgbClr val="888888"/>
                </a:solidFill>
                <a:latin typeface="Lucida Sans"/>
                <a:ea typeface="Lucida Sans"/>
                <a:cs typeface="Lucida Sans"/>
                <a:sym typeface="Lucida Sans"/>
              </a:defRPr>
            </a:lvl3pPr>
            <a:lvl4pPr marR="0" lvl="3" algn="ctr" rtl="0">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4pPr>
            <a:lvl5pPr marR="0" lvl="4" algn="ctr" rtl="0">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5" name="Google Shape;35;p5"/>
          <p:cNvSpPr/>
          <p:nvPr/>
        </p:nvSpPr>
        <p:spPr>
          <a:xfrm>
            <a:off x="-1" y="1737612"/>
            <a:ext cx="9144000" cy="111125"/>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6" name="Google Shape;36;p5"/>
          <p:cNvPicPr preferRelativeResize="0"/>
          <p:nvPr/>
        </p:nvPicPr>
        <p:blipFill rotWithShape="1">
          <a:blip r:embed="rId2">
            <a:alphaModFix/>
          </a:blip>
          <a:srcRect/>
          <a:stretch/>
        </p:blipFill>
        <p:spPr>
          <a:xfrm>
            <a:off x="470080" y="492398"/>
            <a:ext cx="1363579" cy="54133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 SAP Co-Branded">
  <p:cSld name="Title Slide - SAP Co-Branded">
    <p:spTree>
      <p:nvGrpSpPr>
        <p:cNvPr id="1" name="Shape 37"/>
        <p:cNvGrpSpPr/>
        <p:nvPr/>
      </p:nvGrpSpPr>
      <p:grpSpPr>
        <a:xfrm>
          <a:off x="0" y="0"/>
          <a:ext cx="0" cy="0"/>
          <a:chOff x="0" y="0"/>
          <a:chExt cx="0" cy="0"/>
        </a:xfrm>
      </p:grpSpPr>
      <p:sp>
        <p:nvSpPr>
          <p:cNvPr id="38" name="Google Shape;38;p6"/>
          <p:cNvSpPr txBox="1">
            <a:spLocks noGrp="1"/>
          </p:cNvSpPr>
          <p:nvPr>
            <p:ph type="ctrTitle"/>
          </p:nvPr>
        </p:nvSpPr>
        <p:spPr>
          <a:xfrm>
            <a:off x="219320" y="2362434"/>
            <a:ext cx="8785850" cy="14700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3200"/>
              <a:buFont typeface="Lucida Sans"/>
              <a:buNone/>
              <a:defRPr sz="32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6"/>
          <p:cNvSpPr txBox="1">
            <a:spLocks noGrp="1"/>
          </p:cNvSpPr>
          <p:nvPr>
            <p:ph type="subTitle" idx="1"/>
          </p:nvPr>
        </p:nvSpPr>
        <p:spPr>
          <a:xfrm>
            <a:off x="219317" y="3835562"/>
            <a:ext cx="8785852" cy="792406"/>
          </a:xfrm>
          <a:prstGeom prst="rect">
            <a:avLst/>
          </a:prstGeom>
          <a:noFill/>
          <a:ln>
            <a:noFill/>
          </a:ln>
        </p:spPr>
        <p:txBody>
          <a:bodyPr spcFirstLastPara="1" wrap="square" lIns="91425" tIns="45700" rIns="91425" bIns="45700" anchor="t" anchorCtr="0"/>
          <a:lstStyle>
            <a:lvl1pPr marR="0" lvl="0" algn="l" rtl="0">
              <a:spcBef>
                <a:spcPts val="400"/>
              </a:spcBef>
              <a:spcAft>
                <a:spcPts val="0"/>
              </a:spcAft>
              <a:buClr>
                <a:srgbClr val="3F3F39"/>
              </a:buClr>
              <a:buSzPts val="2000"/>
              <a:buFont typeface="Arial"/>
              <a:buNone/>
              <a:defRPr sz="2000" b="0" i="0" u="none" strike="noStrike" cap="none">
                <a:solidFill>
                  <a:srgbClr val="3F3F39"/>
                </a:solidFill>
                <a:latin typeface="Lucida Sans"/>
                <a:ea typeface="Lucida Sans"/>
                <a:cs typeface="Lucida Sans"/>
                <a:sym typeface="Lucida Sans"/>
              </a:defRPr>
            </a:lvl1pPr>
            <a:lvl2pPr marR="0" lvl="1" algn="ctr" rtl="0">
              <a:spcBef>
                <a:spcPts val="400"/>
              </a:spcBef>
              <a:spcAft>
                <a:spcPts val="0"/>
              </a:spcAft>
              <a:buClr>
                <a:srgbClr val="888888"/>
              </a:buClr>
              <a:buSzPts val="2000"/>
              <a:buFont typeface="Arial"/>
              <a:buNone/>
              <a:defRPr sz="2000" b="0" i="0" u="none" strike="noStrike" cap="none">
                <a:solidFill>
                  <a:srgbClr val="888888"/>
                </a:solidFill>
                <a:latin typeface="Lucida Sans"/>
                <a:ea typeface="Lucida Sans"/>
                <a:cs typeface="Lucida Sans"/>
                <a:sym typeface="Lucida Sans"/>
              </a:defRPr>
            </a:lvl2pPr>
            <a:lvl3pPr marR="0" lvl="2" algn="ctr" rtl="0">
              <a:spcBef>
                <a:spcPts val="360"/>
              </a:spcBef>
              <a:spcAft>
                <a:spcPts val="0"/>
              </a:spcAft>
              <a:buClr>
                <a:srgbClr val="888888"/>
              </a:buClr>
              <a:buSzPts val="1800"/>
              <a:buFont typeface="Arial"/>
              <a:buNone/>
              <a:defRPr sz="1800" b="0" i="0" u="none" strike="noStrike" cap="none">
                <a:solidFill>
                  <a:srgbClr val="888888"/>
                </a:solidFill>
                <a:latin typeface="Lucida Sans"/>
                <a:ea typeface="Lucida Sans"/>
                <a:cs typeface="Lucida Sans"/>
                <a:sym typeface="Lucida Sans"/>
              </a:defRPr>
            </a:lvl3pPr>
            <a:lvl4pPr marR="0" lvl="3" algn="ctr" rtl="0">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4pPr>
            <a:lvl5pPr marR="0" lvl="4" algn="ctr" rtl="0">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40" name="Google Shape;40;p6"/>
          <p:cNvSpPr>
            <a:spLocks noGrp="1"/>
          </p:cNvSpPr>
          <p:nvPr>
            <p:ph type="pic" idx="2"/>
          </p:nvPr>
        </p:nvSpPr>
        <p:spPr>
          <a:xfrm>
            <a:off x="7049319" y="359044"/>
            <a:ext cx="1651000" cy="808038"/>
          </a:xfrm>
          <a:prstGeom prst="rect">
            <a:avLst/>
          </a:prstGeom>
          <a:noFill/>
          <a:ln>
            <a:noFill/>
          </a:ln>
        </p:spPr>
        <p:txBody>
          <a:bodyPr spcFirstLastPara="1" wrap="square" lIns="91425" tIns="45700" rIns="91425" bIns="45700" anchor="t" anchorCtr="0"/>
          <a:lstStyle>
            <a:lvl1pPr marR="0" lvl="0" algn="l" rtl="0">
              <a:spcBef>
                <a:spcPts val="280"/>
              </a:spcBef>
              <a:spcAft>
                <a:spcPts val="0"/>
              </a:spcAft>
              <a:buClr>
                <a:schemeClr val="dk1"/>
              </a:buClr>
              <a:buSzPts val="1400"/>
              <a:buFont typeface="Arial"/>
              <a:buChar char="•"/>
              <a:defRPr sz="1400" b="0" i="0" u="none" strike="noStrike" cap="none">
                <a:solidFill>
                  <a:schemeClr val="dk1"/>
                </a:solidFill>
                <a:latin typeface="Lucida Sans"/>
                <a:ea typeface="Lucida Sans"/>
                <a:cs typeface="Lucida Sans"/>
                <a:sym typeface="Lucida Sans"/>
              </a:defRPr>
            </a:lvl1pPr>
            <a:lvl2pPr marR="0" lvl="1"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R="0" lvl="2"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R="0" lvl="3"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R="0" lvl="4"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1" name="Google Shape;41;p6"/>
          <p:cNvPicPr preferRelativeResize="0"/>
          <p:nvPr/>
        </p:nvPicPr>
        <p:blipFill rotWithShape="1">
          <a:blip r:embed="rId2">
            <a:alphaModFix/>
          </a:blip>
          <a:srcRect/>
          <a:stretch/>
        </p:blipFill>
        <p:spPr>
          <a:xfrm>
            <a:off x="470080" y="492398"/>
            <a:ext cx="1363579" cy="54133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 SAP Image">
  <p:cSld name="Title Slide - SAP Image">
    <p:spTree>
      <p:nvGrpSpPr>
        <p:cNvPr id="1" name="Shape 42"/>
        <p:cNvGrpSpPr/>
        <p:nvPr/>
      </p:nvGrpSpPr>
      <p:grpSpPr>
        <a:xfrm>
          <a:off x="0" y="0"/>
          <a:ext cx="0" cy="0"/>
          <a:chOff x="0" y="0"/>
          <a:chExt cx="0" cy="0"/>
        </a:xfrm>
      </p:grpSpPr>
      <p:pic>
        <p:nvPicPr>
          <p:cNvPr id="43" name="Google Shape;43;p7" descr="GettyImages_175389704_72dpi_cropped_compressed2.jpg"/>
          <p:cNvPicPr preferRelativeResize="0"/>
          <p:nvPr/>
        </p:nvPicPr>
        <p:blipFill rotWithShape="1">
          <a:blip r:embed="rId2">
            <a:alphaModFix/>
          </a:blip>
          <a:srcRect/>
          <a:stretch/>
        </p:blipFill>
        <p:spPr>
          <a:xfrm>
            <a:off x="0" y="0"/>
            <a:ext cx="9144000" cy="4922874"/>
          </a:xfrm>
          <a:prstGeom prst="rect">
            <a:avLst/>
          </a:prstGeom>
          <a:noFill/>
          <a:ln>
            <a:noFill/>
          </a:ln>
        </p:spPr>
      </p:pic>
      <p:sp>
        <p:nvSpPr>
          <p:cNvPr id="44" name="Google Shape;44;p7"/>
          <p:cNvSpPr txBox="1">
            <a:spLocks noGrp="1"/>
          </p:cNvSpPr>
          <p:nvPr>
            <p:ph type="ctrTitle"/>
          </p:nvPr>
        </p:nvSpPr>
        <p:spPr>
          <a:xfrm>
            <a:off x="237698" y="4930555"/>
            <a:ext cx="8684052" cy="942502"/>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 name="Google Shape;45;p7"/>
          <p:cNvSpPr txBox="1">
            <a:spLocks noGrp="1"/>
          </p:cNvSpPr>
          <p:nvPr>
            <p:ph type="subTitle" idx="1"/>
          </p:nvPr>
        </p:nvSpPr>
        <p:spPr>
          <a:xfrm>
            <a:off x="237698" y="5873057"/>
            <a:ext cx="8684052" cy="792406"/>
          </a:xfrm>
          <a:prstGeom prst="rect">
            <a:avLst/>
          </a:prstGeom>
          <a:noFill/>
          <a:ln>
            <a:noFill/>
          </a:ln>
        </p:spPr>
        <p:txBody>
          <a:bodyPr spcFirstLastPara="1" wrap="square" lIns="91425" tIns="45700" rIns="91425" bIns="45700" anchor="t" anchorCtr="0"/>
          <a:lstStyle>
            <a:lvl1pPr marR="0" lvl="0" algn="l" rtl="0">
              <a:spcBef>
                <a:spcPts val="400"/>
              </a:spcBef>
              <a:spcAft>
                <a:spcPts val="0"/>
              </a:spcAft>
              <a:buClr>
                <a:srgbClr val="3F3F39"/>
              </a:buClr>
              <a:buSzPts val="2000"/>
              <a:buFont typeface="Arial"/>
              <a:buNone/>
              <a:defRPr sz="2000" b="0" i="0" u="none" strike="noStrike" cap="none">
                <a:solidFill>
                  <a:srgbClr val="3F3F39"/>
                </a:solidFill>
                <a:latin typeface="Lucida Sans"/>
                <a:ea typeface="Lucida Sans"/>
                <a:cs typeface="Lucida Sans"/>
                <a:sym typeface="Lucida Sans"/>
              </a:defRPr>
            </a:lvl1pPr>
            <a:lvl2pPr marR="0" lvl="1" algn="ctr" rtl="0">
              <a:spcBef>
                <a:spcPts val="400"/>
              </a:spcBef>
              <a:spcAft>
                <a:spcPts val="0"/>
              </a:spcAft>
              <a:buClr>
                <a:srgbClr val="888888"/>
              </a:buClr>
              <a:buSzPts val="2000"/>
              <a:buFont typeface="Arial"/>
              <a:buNone/>
              <a:defRPr sz="2000" b="0" i="0" u="none" strike="noStrike" cap="none">
                <a:solidFill>
                  <a:srgbClr val="888888"/>
                </a:solidFill>
                <a:latin typeface="Lucida Sans"/>
                <a:ea typeface="Lucida Sans"/>
                <a:cs typeface="Lucida Sans"/>
                <a:sym typeface="Lucida Sans"/>
              </a:defRPr>
            </a:lvl2pPr>
            <a:lvl3pPr marR="0" lvl="2" algn="ctr" rtl="0">
              <a:spcBef>
                <a:spcPts val="360"/>
              </a:spcBef>
              <a:spcAft>
                <a:spcPts val="0"/>
              </a:spcAft>
              <a:buClr>
                <a:srgbClr val="888888"/>
              </a:buClr>
              <a:buSzPts val="1800"/>
              <a:buFont typeface="Arial"/>
              <a:buNone/>
              <a:defRPr sz="1800" b="0" i="0" u="none" strike="noStrike" cap="none">
                <a:solidFill>
                  <a:srgbClr val="888888"/>
                </a:solidFill>
                <a:latin typeface="Lucida Sans"/>
                <a:ea typeface="Lucida Sans"/>
                <a:cs typeface="Lucida Sans"/>
                <a:sym typeface="Lucida Sans"/>
              </a:defRPr>
            </a:lvl3pPr>
            <a:lvl4pPr marR="0" lvl="3" algn="ctr" rtl="0">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4pPr>
            <a:lvl5pPr marR="0" lvl="4" algn="ctr" rtl="0">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46" name="Google Shape;46;p7"/>
          <p:cNvPicPr preferRelativeResize="0"/>
          <p:nvPr/>
        </p:nvPicPr>
        <p:blipFill rotWithShape="1">
          <a:blip r:embed="rId3">
            <a:alphaModFix/>
          </a:blip>
          <a:srcRect/>
          <a:stretch/>
        </p:blipFill>
        <p:spPr>
          <a:xfrm>
            <a:off x="470080" y="492398"/>
            <a:ext cx="1363579" cy="54133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s Page">
  <p:cSld name="Contents Page">
    <p:spTree>
      <p:nvGrpSpPr>
        <p:cNvPr id="1" name="Shape 47"/>
        <p:cNvGrpSpPr/>
        <p:nvPr/>
      </p:nvGrpSpPr>
      <p:grpSpPr>
        <a:xfrm>
          <a:off x="0" y="0"/>
          <a:ext cx="0" cy="0"/>
          <a:chOff x="0" y="0"/>
          <a:chExt cx="0" cy="0"/>
        </a:xfrm>
      </p:grpSpPr>
      <p:sp>
        <p:nvSpPr>
          <p:cNvPr id="48" name="Google Shape;48;p8"/>
          <p:cNvSpPr txBox="1"/>
          <p:nvPr/>
        </p:nvSpPr>
        <p:spPr>
          <a:xfrm>
            <a:off x="7571684" y="6380256"/>
            <a:ext cx="1458266" cy="24622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b="0" i="0" u="none" strike="noStrike" cap="none">
                <a:solidFill>
                  <a:schemeClr val="dk1"/>
                </a:solidFill>
                <a:latin typeface="Lucida Sans"/>
                <a:ea typeface="Lucida Sans"/>
                <a:cs typeface="Lucida Sans"/>
                <a:sym typeface="Lucida Sans"/>
              </a:rPr>
              <a:t>PAGE </a:t>
            </a:r>
            <a:fld id="{00000000-1234-1234-1234-123412341234}" type="slidenum">
              <a:rPr lang="en-US" sz="1000" b="0" i="0" u="none" strike="noStrike" cap="none">
                <a:solidFill>
                  <a:schemeClr val="dk1"/>
                </a:solidFill>
                <a:latin typeface="Lucida Sans"/>
                <a:ea typeface="Lucida Sans"/>
                <a:cs typeface="Lucida Sans"/>
                <a:sym typeface="Lucida Sans"/>
              </a:rPr>
              <a:t>‹#›</a:t>
            </a:fld>
            <a:r>
              <a:rPr lang="en-US" sz="1000" b="0" i="0" u="none" strike="noStrike" cap="none">
                <a:solidFill>
                  <a:schemeClr val="dk1"/>
                </a:solidFill>
                <a:latin typeface="Lucida Sans"/>
                <a:ea typeface="Lucida Sans"/>
                <a:cs typeface="Lucida Sans"/>
                <a:sym typeface="Lucida Sans"/>
              </a:rPr>
              <a:t> </a:t>
            </a:r>
            <a:endParaRPr sz="1000" b="0" i="0" u="none" strike="noStrike" cap="none">
              <a:solidFill>
                <a:schemeClr val="dk1"/>
              </a:solidFill>
              <a:latin typeface="Lucida Sans"/>
              <a:ea typeface="Lucida Sans"/>
              <a:cs typeface="Lucida Sans"/>
              <a:sym typeface="Lucida Sans"/>
            </a:endParaRPr>
          </a:p>
        </p:txBody>
      </p:sp>
      <p:sp>
        <p:nvSpPr>
          <p:cNvPr id="49" name="Google Shape;49;p8"/>
          <p:cNvSpPr txBox="1">
            <a:spLocks noGrp="1"/>
          </p:cNvSpPr>
          <p:nvPr>
            <p:ph type="title"/>
          </p:nvPr>
        </p:nvSpPr>
        <p:spPr>
          <a:xfrm>
            <a:off x="214314" y="2914650"/>
            <a:ext cx="3675062"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Google Shape;50;p8"/>
          <p:cNvSpPr txBox="1">
            <a:spLocks noGrp="1"/>
          </p:cNvSpPr>
          <p:nvPr>
            <p:ph type="body" idx="1"/>
          </p:nvPr>
        </p:nvSpPr>
        <p:spPr>
          <a:xfrm>
            <a:off x="4624613" y="1858449"/>
            <a:ext cx="2444750" cy="53975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 name="Google Shape;51;p8"/>
          <p:cNvSpPr txBox="1">
            <a:spLocks noGrp="1"/>
          </p:cNvSpPr>
          <p:nvPr>
            <p:ph type="body" idx="2"/>
          </p:nvPr>
        </p:nvSpPr>
        <p:spPr>
          <a:xfrm>
            <a:off x="7209515" y="1858449"/>
            <a:ext cx="1447348" cy="53975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body" idx="3"/>
          </p:nvPr>
        </p:nvSpPr>
        <p:spPr>
          <a:xfrm>
            <a:off x="4624613" y="2400628"/>
            <a:ext cx="2444750" cy="53975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body" idx="4"/>
          </p:nvPr>
        </p:nvSpPr>
        <p:spPr>
          <a:xfrm>
            <a:off x="7209515" y="2400628"/>
            <a:ext cx="1447348" cy="53975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Google Shape;54;p8"/>
          <p:cNvSpPr txBox="1">
            <a:spLocks noGrp="1"/>
          </p:cNvSpPr>
          <p:nvPr>
            <p:ph type="body" idx="5"/>
          </p:nvPr>
        </p:nvSpPr>
        <p:spPr>
          <a:xfrm>
            <a:off x="4624613" y="2955018"/>
            <a:ext cx="2444750" cy="53975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 name="Google Shape;55;p8"/>
          <p:cNvSpPr txBox="1">
            <a:spLocks noGrp="1"/>
          </p:cNvSpPr>
          <p:nvPr>
            <p:ph type="body" idx="6"/>
          </p:nvPr>
        </p:nvSpPr>
        <p:spPr>
          <a:xfrm>
            <a:off x="7209515" y="2955018"/>
            <a:ext cx="1447348" cy="53975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body" idx="7"/>
          </p:nvPr>
        </p:nvSpPr>
        <p:spPr>
          <a:xfrm>
            <a:off x="4624613" y="3509408"/>
            <a:ext cx="2444750" cy="53975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body" idx="8"/>
          </p:nvPr>
        </p:nvSpPr>
        <p:spPr>
          <a:xfrm>
            <a:off x="7209515" y="3509408"/>
            <a:ext cx="1447348" cy="53975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 name="Google Shape;58;p8"/>
          <p:cNvSpPr txBox="1">
            <a:spLocks noGrp="1"/>
          </p:cNvSpPr>
          <p:nvPr>
            <p:ph type="body" idx="9"/>
          </p:nvPr>
        </p:nvSpPr>
        <p:spPr>
          <a:xfrm>
            <a:off x="4624613" y="4063798"/>
            <a:ext cx="2444750" cy="53975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 name="Google Shape;59;p8"/>
          <p:cNvSpPr txBox="1">
            <a:spLocks noGrp="1"/>
          </p:cNvSpPr>
          <p:nvPr>
            <p:ph type="body" idx="13"/>
          </p:nvPr>
        </p:nvSpPr>
        <p:spPr>
          <a:xfrm>
            <a:off x="7209515" y="4063798"/>
            <a:ext cx="1447348" cy="53975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 name="Google Shape;60;p8"/>
          <p:cNvSpPr txBox="1">
            <a:spLocks noGrp="1"/>
          </p:cNvSpPr>
          <p:nvPr>
            <p:ph type="body" idx="14"/>
          </p:nvPr>
        </p:nvSpPr>
        <p:spPr>
          <a:xfrm>
            <a:off x="4624613" y="4618186"/>
            <a:ext cx="2444750" cy="53975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8"/>
          <p:cNvSpPr txBox="1">
            <a:spLocks noGrp="1"/>
          </p:cNvSpPr>
          <p:nvPr>
            <p:ph type="body" idx="15"/>
          </p:nvPr>
        </p:nvSpPr>
        <p:spPr>
          <a:xfrm>
            <a:off x="7209515" y="4618186"/>
            <a:ext cx="1447348" cy="53975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62" name="Google Shape;62;p8" descr="footer_saporg_white_horiz.pdf"/>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63" name="Google Shape;63;p8">
            <a:hlinkClick r:id="rId3"/>
          </p:cNvPr>
          <p:cNvSpPr/>
          <p:nvPr/>
        </p:nvSpPr>
        <p:spPr>
          <a:xfrm>
            <a:off x="3542586" y="6519775"/>
            <a:ext cx="1906869" cy="175585"/>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4" name="Google Shape;64;p8"/>
          <p:cNvPicPr preferRelativeResize="0"/>
          <p:nvPr/>
        </p:nvPicPr>
        <p:blipFill rotWithShape="1">
          <a:blip r:embed="rId4">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s Page 2">
  <p:cSld name="Contents Page 2">
    <p:spTree>
      <p:nvGrpSpPr>
        <p:cNvPr id="1" name="Shape 65"/>
        <p:cNvGrpSpPr/>
        <p:nvPr/>
      </p:nvGrpSpPr>
      <p:grpSpPr>
        <a:xfrm>
          <a:off x="0" y="0"/>
          <a:ext cx="0" cy="0"/>
          <a:chOff x="0" y="0"/>
          <a:chExt cx="0" cy="0"/>
        </a:xfrm>
      </p:grpSpPr>
      <p:pic>
        <p:nvPicPr>
          <p:cNvPr id="66" name="Google Shape;66;p9" descr="171366080_5_blur_72dpi_cropped_compressed.jpg"/>
          <p:cNvPicPr preferRelativeResize="0"/>
          <p:nvPr/>
        </p:nvPicPr>
        <p:blipFill rotWithShape="1">
          <a:blip r:embed="rId2">
            <a:alphaModFix/>
          </a:blip>
          <a:srcRect/>
          <a:stretch/>
        </p:blipFill>
        <p:spPr>
          <a:xfrm>
            <a:off x="-8800" y="0"/>
            <a:ext cx="9152800" cy="6858000"/>
          </a:xfrm>
          <a:prstGeom prst="rect">
            <a:avLst/>
          </a:prstGeom>
          <a:noFill/>
          <a:ln>
            <a:noFill/>
          </a:ln>
        </p:spPr>
      </p:pic>
      <p:sp>
        <p:nvSpPr>
          <p:cNvPr id="67" name="Google Shape;67;p9"/>
          <p:cNvSpPr/>
          <p:nvPr/>
        </p:nvSpPr>
        <p:spPr>
          <a:xfrm>
            <a:off x="-2" y="2120455"/>
            <a:ext cx="9144002" cy="3983055"/>
          </a:xfrm>
          <a:prstGeom prst="rect">
            <a:avLst/>
          </a:prstGeom>
          <a:solidFill>
            <a:schemeClr val="lt1">
              <a:alpha val="89803"/>
            </a:schemeClr>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cida Sans"/>
              <a:ea typeface="Lucida Sans"/>
              <a:cs typeface="Lucida Sans"/>
              <a:sym typeface="Lucida Sans"/>
            </a:endParaRPr>
          </a:p>
        </p:txBody>
      </p:sp>
      <p:sp>
        <p:nvSpPr>
          <p:cNvPr id="68" name="Google Shape;68;p9"/>
          <p:cNvSpPr txBox="1">
            <a:spLocks noGrp="1"/>
          </p:cNvSpPr>
          <p:nvPr>
            <p:ph type="title"/>
          </p:nvPr>
        </p:nvSpPr>
        <p:spPr>
          <a:xfrm>
            <a:off x="214314" y="3629025"/>
            <a:ext cx="3675062"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9"/>
          <p:cNvSpPr txBox="1">
            <a:spLocks noGrp="1"/>
          </p:cNvSpPr>
          <p:nvPr>
            <p:ph type="body" idx="1"/>
          </p:nvPr>
        </p:nvSpPr>
        <p:spPr>
          <a:xfrm>
            <a:off x="4624613" y="2456788"/>
            <a:ext cx="2444750" cy="53975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 name="Google Shape;70;p9"/>
          <p:cNvSpPr txBox="1">
            <a:spLocks noGrp="1"/>
          </p:cNvSpPr>
          <p:nvPr>
            <p:ph type="body" idx="2"/>
          </p:nvPr>
        </p:nvSpPr>
        <p:spPr>
          <a:xfrm>
            <a:off x="7209515" y="2456788"/>
            <a:ext cx="1447348" cy="53975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Google Shape;71;p9"/>
          <p:cNvSpPr txBox="1">
            <a:spLocks noGrp="1"/>
          </p:cNvSpPr>
          <p:nvPr>
            <p:ph type="body" idx="3"/>
          </p:nvPr>
        </p:nvSpPr>
        <p:spPr>
          <a:xfrm>
            <a:off x="4624613" y="2998967"/>
            <a:ext cx="2444750" cy="53975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Google Shape;72;p9"/>
          <p:cNvSpPr txBox="1">
            <a:spLocks noGrp="1"/>
          </p:cNvSpPr>
          <p:nvPr>
            <p:ph type="body" idx="4"/>
          </p:nvPr>
        </p:nvSpPr>
        <p:spPr>
          <a:xfrm>
            <a:off x="7209515" y="2998967"/>
            <a:ext cx="1447348" cy="53975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 name="Google Shape;73;p9"/>
          <p:cNvSpPr txBox="1">
            <a:spLocks noGrp="1"/>
          </p:cNvSpPr>
          <p:nvPr>
            <p:ph type="body" idx="5"/>
          </p:nvPr>
        </p:nvSpPr>
        <p:spPr>
          <a:xfrm>
            <a:off x="4624613" y="3553357"/>
            <a:ext cx="2444750" cy="53975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 name="Google Shape;74;p9"/>
          <p:cNvSpPr txBox="1">
            <a:spLocks noGrp="1"/>
          </p:cNvSpPr>
          <p:nvPr>
            <p:ph type="body" idx="6"/>
          </p:nvPr>
        </p:nvSpPr>
        <p:spPr>
          <a:xfrm>
            <a:off x="7209515" y="3553357"/>
            <a:ext cx="1447348" cy="53975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Google Shape;75;p9"/>
          <p:cNvSpPr txBox="1">
            <a:spLocks noGrp="1"/>
          </p:cNvSpPr>
          <p:nvPr>
            <p:ph type="body" idx="7"/>
          </p:nvPr>
        </p:nvSpPr>
        <p:spPr>
          <a:xfrm>
            <a:off x="4624613" y="4107747"/>
            <a:ext cx="2444750" cy="53975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 name="Google Shape;76;p9"/>
          <p:cNvSpPr txBox="1">
            <a:spLocks noGrp="1"/>
          </p:cNvSpPr>
          <p:nvPr>
            <p:ph type="body" idx="8"/>
          </p:nvPr>
        </p:nvSpPr>
        <p:spPr>
          <a:xfrm>
            <a:off x="7209515" y="4107747"/>
            <a:ext cx="1447348" cy="53975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9"/>
          <p:cNvSpPr txBox="1">
            <a:spLocks noGrp="1"/>
          </p:cNvSpPr>
          <p:nvPr>
            <p:ph type="body" idx="9"/>
          </p:nvPr>
        </p:nvSpPr>
        <p:spPr>
          <a:xfrm>
            <a:off x="4624613" y="4662137"/>
            <a:ext cx="2444750" cy="53975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 name="Google Shape;78;p9"/>
          <p:cNvSpPr txBox="1">
            <a:spLocks noGrp="1"/>
          </p:cNvSpPr>
          <p:nvPr>
            <p:ph type="body" idx="13"/>
          </p:nvPr>
        </p:nvSpPr>
        <p:spPr>
          <a:xfrm>
            <a:off x="7209515" y="4662137"/>
            <a:ext cx="1447348" cy="53975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Google Shape;79;p9"/>
          <p:cNvSpPr txBox="1">
            <a:spLocks noGrp="1"/>
          </p:cNvSpPr>
          <p:nvPr>
            <p:ph type="body" idx="14"/>
          </p:nvPr>
        </p:nvSpPr>
        <p:spPr>
          <a:xfrm>
            <a:off x="4624613" y="5216525"/>
            <a:ext cx="2444750" cy="53975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 name="Google Shape;80;p9"/>
          <p:cNvSpPr txBox="1">
            <a:spLocks noGrp="1"/>
          </p:cNvSpPr>
          <p:nvPr>
            <p:ph type="body" idx="15"/>
          </p:nvPr>
        </p:nvSpPr>
        <p:spPr>
          <a:xfrm>
            <a:off x="7209515" y="5216525"/>
            <a:ext cx="1447348" cy="53975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81"/>
        <p:cNvGrpSpPr/>
        <p:nvPr/>
      </p:nvGrpSpPr>
      <p:grpSpPr>
        <a:xfrm>
          <a:off x="0" y="0"/>
          <a:ext cx="0" cy="0"/>
          <a:chOff x="0" y="0"/>
          <a:chExt cx="0" cy="0"/>
        </a:xfrm>
      </p:grpSpPr>
      <p:sp>
        <p:nvSpPr>
          <p:cNvPr id="82" name="Google Shape;82;p10"/>
          <p:cNvSpPr/>
          <p:nvPr/>
        </p:nvSpPr>
        <p:spPr>
          <a:xfrm>
            <a:off x="0" y="0"/>
            <a:ext cx="9144000" cy="6858000"/>
          </a:xfrm>
          <a:prstGeom prst="rect">
            <a:avLst/>
          </a:prstGeom>
          <a:solidFill>
            <a:srgbClr val="2A7252"/>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3" name="Google Shape;83;p10"/>
          <p:cNvSpPr txBox="1"/>
          <p:nvPr/>
        </p:nvSpPr>
        <p:spPr>
          <a:xfrm>
            <a:off x="115460" y="2306250"/>
            <a:ext cx="3793677" cy="193309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84" name="Google Shape;84;p10"/>
          <p:cNvSpPr txBox="1"/>
          <p:nvPr/>
        </p:nvSpPr>
        <p:spPr>
          <a:xfrm>
            <a:off x="115460" y="2952693"/>
            <a:ext cx="3793677" cy="193309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85" name="Google Shape;85;p10"/>
          <p:cNvSpPr txBox="1"/>
          <p:nvPr/>
        </p:nvSpPr>
        <p:spPr>
          <a:xfrm>
            <a:off x="115460" y="2306250"/>
            <a:ext cx="3793677" cy="193309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86" name="Google Shape;86;p10"/>
          <p:cNvSpPr txBox="1"/>
          <p:nvPr/>
        </p:nvSpPr>
        <p:spPr>
          <a:xfrm>
            <a:off x="115460" y="2952693"/>
            <a:ext cx="3793677" cy="193309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87" name="Google Shape;87;p10"/>
          <p:cNvSpPr txBox="1">
            <a:spLocks noGrp="1"/>
          </p:cNvSpPr>
          <p:nvPr>
            <p:ph type="title"/>
          </p:nvPr>
        </p:nvSpPr>
        <p:spPr>
          <a:xfrm>
            <a:off x="216568" y="2829678"/>
            <a:ext cx="8620552" cy="868362"/>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3200"/>
              <a:buFont typeface="Lucida Sans"/>
              <a:buNone/>
              <a:defRPr sz="3200" b="0" i="0" u="none" strike="noStrike" cap="none">
                <a:solidFill>
                  <a:schemeClr val="lt1"/>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1"/>
              </a:buClr>
              <a:buSzPts val="2800"/>
              <a:buFont typeface="Lucida Sans"/>
              <a:buNone/>
              <a:defRPr sz="2800" b="0" i="0" u="none" strike="noStrike" cap="none">
                <a:solidFill>
                  <a:schemeClr val="dk1"/>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7"/>
          <p:cNvSpPr txBox="1">
            <a:spLocks noGrp="1"/>
          </p:cNvSpPr>
          <p:nvPr>
            <p:ph type="ctrTitle"/>
          </p:nvPr>
        </p:nvSpPr>
        <p:spPr>
          <a:xfrm>
            <a:off x="277070" y="2362434"/>
            <a:ext cx="7464850" cy="14700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9"/>
              </a:buClr>
              <a:buSzPts val="3200"/>
              <a:buFont typeface="Lucida Sans"/>
              <a:buNone/>
            </a:pPr>
            <a:r>
              <a:rPr lang="en-US" sz="3200" b="0" i="0" u="none" strike="noStrike" cap="none">
                <a:solidFill>
                  <a:srgbClr val="3F3F39"/>
                </a:solidFill>
                <a:latin typeface="Lucida Sans"/>
                <a:ea typeface="Lucida Sans"/>
                <a:cs typeface="Lucida Sans"/>
                <a:sym typeface="Lucida Sans"/>
              </a:rPr>
              <a:t>Instructional Practice Toolkit – </a:t>
            </a:r>
            <a:br>
              <a:rPr lang="en-US" sz="3200" b="0" i="0" u="none" strike="noStrike" cap="none">
                <a:solidFill>
                  <a:srgbClr val="3F3F39"/>
                </a:solidFill>
                <a:latin typeface="Lucida Sans"/>
                <a:ea typeface="Lucida Sans"/>
                <a:cs typeface="Lucida Sans"/>
                <a:sym typeface="Lucida Sans"/>
              </a:rPr>
            </a:br>
            <a:r>
              <a:rPr lang="en-US" sz="3200" b="0" i="0" u="none" strike="noStrike" cap="none">
                <a:solidFill>
                  <a:srgbClr val="3F3F39"/>
                </a:solidFill>
                <a:latin typeface="Lucida Sans"/>
                <a:ea typeface="Lucida Sans"/>
                <a:cs typeface="Lucida Sans"/>
                <a:sym typeface="Lucida Sans"/>
              </a:rPr>
              <a:t>ELA/Literacy</a:t>
            </a:r>
            <a:endParaRPr sz="3200" b="0" i="0" u="none" strike="noStrike" cap="none">
              <a:solidFill>
                <a:srgbClr val="3F3F39"/>
              </a:solidFill>
              <a:latin typeface="Lucida Sans"/>
              <a:ea typeface="Lucida Sans"/>
              <a:cs typeface="Lucida Sans"/>
              <a:sym typeface="Lucida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36"/>
          <p:cNvPicPr preferRelativeResize="0"/>
          <p:nvPr/>
        </p:nvPicPr>
        <p:blipFill>
          <a:blip r:embed="rId3">
            <a:alphaModFix/>
          </a:blip>
          <a:stretch>
            <a:fillRect/>
          </a:stretch>
        </p:blipFill>
        <p:spPr>
          <a:xfrm>
            <a:off x="4058375" y="1437375"/>
            <a:ext cx="4862751" cy="3955974"/>
          </a:xfrm>
          <a:prstGeom prst="rect">
            <a:avLst/>
          </a:prstGeom>
          <a:noFill/>
          <a:ln>
            <a:noFill/>
          </a:ln>
        </p:spPr>
      </p:pic>
      <p:sp>
        <p:nvSpPr>
          <p:cNvPr id="264" name="Google Shape;264;p36"/>
          <p:cNvSpPr txBox="1">
            <a:spLocks noGrp="1"/>
          </p:cNvSpPr>
          <p:nvPr>
            <p:ph type="title"/>
          </p:nvPr>
        </p:nvSpPr>
        <p:spPr>
          <a:xfrm>
            <a:off x="427270" y="141983"/>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Instructional Practice Guide - Design</a:t>
            </a:r>
            <a:endParaRPr/>
          </a:p>
        </p:txBody>
      </p:sp>
      <p:sp>
        <p:nvSpPr>
          <p:cNvPr id="265" name="Google Shape;265;p36"/>
          <p:cNvSpPr txBox="1">
            <a:spLocks noGrp="1"/>
          </p:cNvSpPr>
          <p:nvPr>
            <p:ph type="body" idx="1"/>
          </p:nvPr>
        </p:nvSpPr>
        <p:spPr>
          <a:xfrm>
            <a:off x="0" y="1388875"/>
            <a:ext cx="3823200" cy="4871100"/>
          </a:xfrm>
          <a:prstGeom prst="rect">
            <a:avLst/>
          </a:prstGeom>
          <a:noFill/>
          <a:ln>
            <a:noFill/>
          </a:ln>
        </p:spPr>
        <p:txBody>
          <a:bodyPr spcFirstLastPara="1" wrap="square" lIns="91425" tIns="45700" rIns="91425" bIns="45700" anchor="t" anchorCtr="0">
            <a:noAutofit/>
          </a:bodyPr>
          <a:lstStyle/>
          <a:p>
            <a:pPr marL="457200" marR="0" lvl="1" indent="0" algn="l" rtl="0">
              <a:lnSpc>
                <a:spcPct val="100000"/>
              </a:lnSpc>
              <a:spcBef>
                <a:spcPts val="0"/>
              </a:spcBef>
              <a:spcAft>
                <a:spcPts val="0"/>
              </a:spcAft>
              <a:buClr>
                <a:srgbClr val="3F3F39"/>
              </a:buClr>
              <a:buSzPts val="500"/>
              <a:buFont typeface="Arial"/>
              <a:buNone/>
            </a:pPr>
            <a:endParaRPr sz="2000" b="0" i="0" u="none" strike="noStrike" cap="none">
              <a:solidFill>
                <a:srgbClr val="3F3F39"/>
              </a:solidFill>
              <a:latin typeface="Lucida Sans"/>
              <a:ea typeface="Lucida Sans"/>
              <a:cs typeface="Lucida Sans"/>
              <a:sym typeface="Lucida Sans"/>
            </a:endParaRPr>
          </a:p>
          <a:p>
            <a:pPr marL="342900" marR="0" lvl="0" indent="-342900" algn="l" rtl="0">
              <a:lnSpc>
                <a:spcPct val="100000"/>
              </a:lnSpc>
              <a:spcBef>
                <a:spcPts val="400"/>
              </a:spcBef>
              <a:spcAft>
                <a:spcPts val="0"/>
              </a:spcAft>
              <a:buClr>
                <a:srgbClr val="3F3F39"/>
              </a:buClr>
              <a:buSzPts val="2000"/>
              <a:buFont typeface="Arial"/>
              <a:buChar char="•"/>
            </a:pPr>
            <a:r>
              <a:rPr lang="en-US" sz="2000" b="1" i="0" u="none" strike="noStrike" cap="none">
                <a:solidFill>
                  <a:srgbClr val="3F3F39"/>
                </a:solidFill>
                <a:latin typeface="Lucida Sans"/>
                <a:ea typeface="Lucida Sans"/>
                <a:cs typeface="Lucida Sans"/>
                <a:sym typeface="Lucida Sans"/>
              </a:rPr>
              <a:t>Core Actions</a:t>
            </a:r>
            <a:endParaRPr/>
          </a:p>
          <a:p>
            <a:pPr marL="457200" marR="0" lvl="1" indent="0" algn="l" rtl="0">
              <a:lnSpc>
                <a:spcPct val="100000"/>
              </a:lnSpc>
              <a:spcBef>
                <a:spcPts val="400"/>
              </a:spcBef>
              <a:spcAft>
                <a:spcPts val="0"/>
              </a:spcAft>
              <a:buClr>
                <a:srgbClr val="3F3F39"/>
              </a:buClr>
              <a:buSzPts val="500"/>
              <a:buFont typeface="Arial"/>
              <a:buNone/>
            </a:pPr>
            <a:r>
              <a:rPr lang="en-US" sz="2000" b="0" i="0" u="none" strike="noStrike" cap="none">
                <a:solidFill>
                  <a:srgbClr val="3F3F39"/>
                </a:solidFill>
                <a:latin typeface="Lucida Sans"/>
                <a:ea typeface="Lucida Sans"/>
                <a:cs typeface="Lucida Sans"/>
                <a:sym typeface="Lucida Sans"/>
              </a:rPr>
              <a:t>Key Practices </a:t>
            </a:r>
            <a:endParaRPr/>
          </a:p>
          <a:p>
            <a:pPr marL="457200" marR="0" lvl="1" indent="0" algn="l" rtl="0">
              <a:lnSpc>
                <a:spcPct val="100000"/>
              </a:lnSpc>
              <a:spcBef>
                <a:spcPts val="400"/>
              </a:spcBef>
              <a:spcAft>
                <a:spcPts val="0"/>
              </a:spcAft>
              <a:buClr>
                <a:srgbClr val="3F3F39"/>
              </a:buClr>
              <a:buSzPts val="500"/>
              <a:buFont typeface="Arial"/>
              <a:buNone/>
            </a:pPr>
            <a:r>
              <a:rPr lang="en-US" sz="2000" b="0" i="0" u="none" strike="noStrike" cap="none">
                <a:solidFill>
                  <a:srgbClr val="3F3F39"/>
                </a:solidFill>
                <a:latin typeface="Lucida Sans"/>
                <a:ea typeface="Lucida Sans"/>
                <a:cs typeface="Lucida Sans"/>
                <a:sym typeface="Lucida Sans"/>
              </a:rPr>
              <a:t>(numbered sections)</a:t>
            </a:r>
            <a:endParaRPr/>
          </a:p>
          <a:p>
            <a:pPr marL="457200" marR="0" lvl="1" indent="0" algn="l" rtl="0">
              <a:lnSpc>
                <a:spcPct val="100000"/>
              </a:lnSpc>
              <a:spcBef>
                <a:spcPts val="400"/>
              </a:spcBef>
              <a:spcAft>
                <a:spcPts val="0"/>
              </a:spcAft>
              <a:buClr>
                <a:srgbClr val="3F3F39"/>
              </a:buClr>
              <a:buSzPts val="500"/>
              <a:buFont typeface="Arial"/>
              <a:buNone/>
            </a:pPr>
            <a:endParaRPr sz="2000" b="0" i="0" u="none" strike="noStrike" cap="none">
              <a:solidFill>
                <a:srgbClr val="3F3F39"/>
              </a:solidFill>
              <a:latin typeface="Lucida Sans"/>
              <a:ea typeface="Lucida Sans"/>
              <a:cs typeface="Lucida Sans"/>
              <a:sym typeface="Lucida Sans"/>
            </a:endParaRPr>
          </a:p>
          <a:p>
            <a:pPr marL="457200" marR="0" lvl="1" indent="0" algn="l" rtl="0">
              <a:lnSpc>
                <a:spcPct val="100000"/>
              </a:lnSpc>
              <a:spcBef>
                <a:spcPts val="400"/>
              </a:spcBef>
              <a:spcAft>
                <a:spcPts val="0"/>
              </a:spcAft>
              <a:buClr>
                <a:srgbClr val="3F3F39"/>
              </a:buClr>
              <a:buSzPts val="500"/>
              <a:buFont typeface="Arial"/>
              <a:buNone/>
            </a:pPr>
            <a:endParaRPr sz="2000" b="0" i="0" u="none" strike="noStrike" cap="none">
              <a:solidFill>
                <a:srgbClr val="3F3F39"/>
              </a:solidFill>
              <a:latin typeface="Lucida Sans"/>
              <a:ea typeface="Lucida Sans"/>
              <a:cs typeface="Lucida Sans"/>
              <a:sym typeface="Lucida Sans"/>
            </a:endParaRPr>
          </a:p>
          <a:p>
            <a:pPr marL="342900" marR="0" lvl="0" indent="-342900" algn="l" rtl="0">
              <a:lnSpc>
                <a:spcPct val="100000"/>
              </a:lnSpc>
              <a:spcBef>
                <a:spcPts val="400"/>
              </a:spcBef>
              <a:spcAft>
                <a:spcPts val="0"/>
              </a:spcAft>
              <a:buClr>
                <a:srgbClr val="3F3F39"/>
              </a:buClr>
              <a:buSzPts val="2000"/>
              <a:buFont typeface="Arial"/>
              <a:buChar char="•"/>
            </a:pPr>
            <a:r>
              <a:rPr lang="en-US" sz="2000" b="1" i="0" u="none" strike="noStrike" cap="none">
                <a:solidFill>
                  <a:srgbClr val="3F3F39"/>
                </a:solidFill>
                <a:latin typeface="Lucida Sans"/>
                <a:ea typeface="Lucida Sans"/>
                <a:cs typeface="Lucida Sans"/>
                <a:sym typeface="Lucida Sans"/>
              </a:rPr>
              <a:t>Indicators</a:t>
            </a:r>
            <a:endParaRPr/>
          </a:p>
          <a:p>
            <a:pPr marL="457200" marR="0" lvl="1" indent="0" algn="l" rtl="0">
              <a:lnSpc>
                <a:spcPct val="100000"/>
              </a:lnSpc>
              <a:spcBef>
                <a:spcPts val="400"/>
              </a:spcBef>
              <a:spcAft>
                <a:spcPts val="0"/>
              </a:spcAft>
              <a:buClr>
                <a:srgbClr val="3F3F39"/>
              </a:buClr>
              <a:buSzPts val="500"/>
              <a:buFont typeface="Arial"/>
              <a:buNone/>
            </a:pPr>
            <a:r>
              <a:rPr lang="en-US" sz="2000" b="0" i="0" u="none" strike="noStrike" cap="none">
                <a:solidFill>
                  <a:srgbClr val="3F3F39"/>
                </a:solidFill>
                <a:latin typeface="Lucida Sans"/>
                <a:ea typeface="Lucida Sans"/>
                <a:cs typeface="Lucida Sans"/>
                <a:sym typeface="Lucida Sans"/>
              </a:rPr>
              <a:t>Observable </a:t>
            </a:r>
            <a:endParaRPr/>
          </a:p>
          <a:p>
            <a:pPr marL="457200" marR="0" lvl="1" indent="0" algn="l" rtl="0">
              <a:lnSpc>
                <a:spcPct val="100000"/>
              </a:lnSpc>
              <a:spcBef>
                <a:spcPts val="400"/>
              </a:spcBef>
              <a:spcAft>
                <a:spcPts val="0"/>
              </a:spcAft>
              <a:buClr>
                <a:srgbClr val="3F3F39"/>
              </a:buClr>
              <a:buSzPts val="500"/>
              <a:buFont typeface="Arial"/>
              <a:buNone/>
            </a:pPr>
            <a:r>
              <a:rPr lang="en-US" sz="2000" b="0" i="0" u="none" strike="noStrike" cap="none">
                <a:solidFill>
                  <a:srgbClr val="3F3F39"/>
                </a:solidFill>
                <a:latin typeface="Lucida Sans"/>
                <a:ea typeface="Lucida Sans"/>
                <a:cs typeface="Lucida Sans"/>
                <a:sym typeface="Lucida Sans"/>
              </a:rPr>
              <a:t>(lettered details under each Core Action)</a:t>
            </a:r>
            <a:endParaRPr/>
          </a:p>
        </p:txBody>
      </p:sp>
      <p:cxnSp>
        <p:nvCxnSpPr>
          <p:cNvPr id="266" name="Google Shape;266;p36"/>
          <p:cNvCxnSpPr>
            <a:endCxn id="267" idx="1"/>
          </p:cNvCxnSpPr>
          <p:nvPr/>
        </p:nvCxnSpPr>
        <p:spPr>
          <a:xfrm rot="10800000" flipH="1">
            <a:off x="1971600" y="3213700"/>
            <a:ext cx="1851600" cy="607200"/>
          </a:xfrm>
          <a:prstGeom prst="straightConnector1">
            <a:avLst/>
          </a:prstGeom>
          <a:noFill/>
          <a:ln w="25400" cap="flat" cmpd="sng">
            <a:solidFill>
              <a:srgbClr val="C00000"/>
            </a:solidFill>
            <a:prstDash val="solid"/>
            <a:round/>
            <a:headEnd type="none" w="sm" len="sm"/>
            <a:tailEnd type="stealth" w="lg" len="lg"/>
          </a:ln>
        </p:spPr>
      </p:cxnSp>
      <p:cxnSp>
        <p:nvCxnSpPr>
          <p:cNvPr id="268" name="Google Shape;268;p36"/>
          <p:cNvCxnSpPr/>
          <p:nvPr/>
        </p:nvCxnSpPr>
        <p:spPr>
          <a:xfrm rot="10800000" flipH="1">
            <a:off x="2324151" y="1674009"/>
            <a:ext cx="1480199" cy="252900"/>
          </a:xfrm>
          <a:prstGeom prst="straightConnector1">
            <a:avLst/>
          </a:prstGeom>
          <a:noFill/>
          <a:ln w="25400" cap="flat" cmpd="sng">
            <a:solidFill>
              <a:srgbClr val="C00000"/>
            </a:solidFill>
            <a:prstDash val="solid"/>
            <a:round/>
            <a:headEnd type="none" w="sm" len="sm"/>
            <a:tailEnd type="stealth" w="lg" len="lg"/>
          </a:ln>
        </p:spPr>
      </p:cxnSp>
      <p:cxnSp>
        <p:nvCxnSpPr>
          <p:cNvPr id="269" name="Google Shape;269;p36"/>
          <p:cNvCxnSpPr/>
          <p:nvPr/>
        </p:nvCxnSpPr>
        <p:spPr>
          <a:xfrm>
            <a:off x="1989324" y="3903817"/>
            <a:ext cx="1865700" cy="357000"/>
          </a:xfrm>
          <a:prstGeom prst="straightConnector1">
            <a:avLst/>
          </a:prstGeom>
          <a:noFill/>
          <a:ln w="25400" cap="flat" cmpd="sng">
            <a:solidFill>
              <a:srgbClr val="C00000"/>
            </a:solidFill>
            <a:prstDash val="solid"/>
            <a:round/>
            <a:headEnd type="none" w="sm" len="sm"/>
            <a:tailEnd type="stealth" w="lg" len="lg"/>
          </a:ln>
        </p:spPr>
      </p:cxnSp>
      <p:sp>
        <p:nvSpPr>
          <p:cNvPr id="270" name="Google Shape;270;p36"/>
          <p:cNvSpPr txBox="1"/>
          <p:nvPr/>
        </p:nvSpPr>
        <p:spPr>
          <a:xfrm>
            <a:off x="3575676" y="4404328"/>
            <a:ext cx="4028999"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450"/>
              <a:buFont typeface="Calibri"/>
              <a:buNone/>
            </a:pPr>
            <a:r>
              <a:rPr lang="en-US" sz="1800" b="0" i="0" u="none" strike="noStrike" cap="none">
                <a:solidFill>
                  <a:srgbClr val="C00000"/>
                </a:solidFill>
                <a:latin typeface="Calibri"/>
                <a:ea typeface="Calibri"/>
                <a:cs typeface="Calibri"/>
                <a:sym typeface="Calibri"/>
              </a:rPr>
              <a:t>Space for evidence</a:t>
            </a:r>
            <a:endParaRPr/>
          </a:p>
        </p:txBody>
      </p:sp>
      <p:cxnSp>
        <p:nvCxnSpPr>
          <p:cNvPr id="271" name="Google Shape;271;p36"/>
          <p:cNvCxnSpPr/>
          <p:nvPr/>
        </p:nvCxnSpPr>
        <p:spPr>
          <a:xfrm rot="10800000" flipH="1">
            <a:off x="1914571" y="2221851"/>
            <a:ext cx="1991400" cy="1495200"/>
          </a:xfrm>
          <a:prstGeom prst="straightConnector1">
            <a:avLst/>
          </a:prstGeom>
          <a:noFill/>
          <a:ln w="25400" cap="flat" cmpd="sng">
            <a:solidFill>
              <a:srgbClr val="C00000"/>
            </a:solidFill>
            <a:prstDash val="solid"/>
            <a:round/>
            <a:headEnd type="none" w="sm" len="sm"/>
            <a:tailEnd type="stealth" w="lg" len="lg"/>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7"/>
          <p:cNvSpPr txBox="1"/>
          <p:nvPr/>
        </p:nvSpPr>
        <p:spPr>
          <a:xfrm>
            <a:off x="312737" y="238509"/>
            <a:ext cx="8831261" cy="107721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Beyond the Lesson: Discussion Guide</a:t>
            </a:r>
            <a:endParaRPr/>
          </a:p>
        </p:txBody>
      </p:sp>
      <p:pic>
        <p:nvPicPr>
          <p:cNvPr id="278" name="Google Shape;278;p37"/>
          <p:cNvPicPr preferRelativeResize="0"/>
          <p:nvPr/>
        </p:nvPicPr>
        <p:blipFill rotWithShape="1">
          <a:blip r:embed="rId3">
            <a:alphaModFix/>
          </a:blip>
          <a:srcRect/>
          <a:stretch/>
        </p:blipFill>
        <p:spPr>
          <a:xfrm>
            <a:off x="156362" y="1642300"/>
            <a:ext cx="8831274" cy="33651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8"/>
          <p:cNvSpPr txBox="1"/>
          <p:nvPr/>
        </p:nvSpPr>
        <p:spPr>
          <a:xfrm>
            <a:off x="312737" y="238509"/>
            <a:ext cx="8831400" cy="1077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The Shifts, Core Actions, and Beyond the Lesson</a:t>
            </a:r>
            <a:endParaRPr/>
          </a:p>
        </p:txBody>
      </p:sp>
      <p:sp>
        <p:nvSpPr>
          <p:cNvPr id="285" name="Google Shape;285;p38"/>
          <p:cNvSpPr txBox="1"/>
          <p:nvPr/>
        </p:nvSpPr>
        <p:spPr>
          <a:xfrm>
            <a:off x="312737" y="1620600"/>
            <a:ext cx="8409138" cy="4153200"/>
          </a:xfrm>
          <a:prstGeom prst="rect">
            <a:avLst/>
          </a:prstGeom>
          <a:noFill/>
          <a:ln>
            <a:noFill/>
          </a:ln>
        </p:spPr>
        <p:txBody>
          <a:bodyPr spcFirstLastPara="1" wrap="square" lIns="91425" tIns="91425" rIns="91425" bIns="91425" anchor="t" anchorCtr="0">
            <a:noAutofit/>
          </a:bodyPr>
          <a:lstStyle/>
          <a:p>
            <a:pPr marL="419100" marR="0" lvl="0" indent="-342900" algn="l" rtl="0">
              <a:spcBef>
                <a:spcPts val="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Read/scan the IPG and Beyond the Lesson Discussion Guide</a:t>
            </a:r>
            <a:endParaRPr/>
          </a:p>
          <a:p>
            <a:pPr marL="342900" marR="0" lvl="0" indent="-190500" algn="l" rtl="0">
              <a:spcBef>
                <a:spcPts val="0"/>
              </a:spcBef>
              <a:spcAft>
                <a:spcPts val="0"/>
              </a:spcAft>
              <a:buClr>
                <a:schemeClr val="dk1"/>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419100" marR="0" lvl="0" indent="-342900" algn="l" rtl="0">
              <a:spcBef>
                <a:spcPts val="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What is the purpose of the Instructional Practice Guide and Beyond the Lesson Discussion Guide?</a:t>
            </a:r>
            <a:endParaRPr/>
          </a:p>
          <a:p>
            <a:pPr marL="342900" marR="0" lvl="0" indent="-190500" algn="l" rtl="0">
              <a:spcBef>
                <a:spcPts val="0"/>
              </a:spcBef>
              <a:spcAft>
                <a:spcPts val="0"/>
              </a:spcAft>
              <a:buClr>
                <a:schemeClr val="dk1"/>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419100" marR="0" lvl="0" indent="-342900" algn="l" rtl="0">
              <a:spcBef>
                <a:spcPts val="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Consider the Shifts throughout both documents.  Which Shift does each Core Action, indicator, or question reflect? Highlight or underline where you see evidence of the Shifts throughout the tools.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Reflection</a:t>
            </a:r>
            <a:endParaRPr/>
          </a:p>
        </p:txBody>
      </p:sp>
      <p:sp>
        <p:nvSpPr>
          <p:cNvPr id="292" name="Google Shape;292;p39"/>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F3F39"/>
              </a:buClr>
              <a:buSzPts val="600"/>
              <a:buFont typeface="Arial"/>
              <a:buNone/>
            </a:pPr>
            <a:r>
              <a:rPr lang="en-US" sz="2400" b="0" i="0" u="none" strike="noStrike" cap="none">
                <a:solidFill>
                  <a:srgbClr val="3F3F39"/>
                </a:solidFill>
                <a:latin typeface="Lucida Sans"/>
                <a:ea typeface="Lucida Sans"/>
                <a:cs typeface="Lucida Sans"/>
                <a:sym typeface="Lucida Sans"/>
              </a:rPr>
              <a:t>Based on your role in the learning community, how do content-specific tools support your work?</a:t>
            </a:r>
            <a:endParaRPr/>
          </a:p>
          <a:p>
            <a:pPr marL="0" marR="0" lvl="0" indent="0" algn="l" rtl="0">
              <a:lnSpc>
                <a:spcPct val="100000"/>
              </a:lnSpc>
              <a:spcBef>
                <a:spcPts val="0"/>
              </a:spcBef>
              <a:spcAft>
                <a:spcPts val="0"/>
              </a:spcAft>
              <a:buClr>
                <a:srgbClr val="3F3F39"/>
              </a:buClr>
              <a:buSzPts val="600"/>
              <a:buFont typeface="Arial"/>
              <a:buNone/>
            </a:pPr>
            <a:endParaRPr sz="2400" b="0" i="0" u="none" strike="noStrike" cap="none">
              <a:solidFill>
                <a:srgbClr val="3F3F39"/>
              </a:solidFill>
              <a:latin typeface="Lucida Sans"/>
              <a:ea typeface="Lucida Sans"/>
              <a:cs typeface="Lucida Sans"/>
              <a:sym typeface="Lucida Sans"/>
            </a:endParaRPr>
          </a:p>
          <a:p>
            <a:pPr marL="0" marR="0" lvl="0" indent="0" algn="l" rtl="0">
              <a:spcBef>
                <a:spcPts val="0"/>
              </a:spcBef>
              <a:spcAft>
                <a:spcPts val="0"/>
              </a:spcAft>
              <a:buClr>
                <a:srgbClr val="3F3F39"/>
              </a:buClr>
              <a:buSzPts val="600"/>
              <a:buFont typeface="Arial"/>
              <a:buNone/>
            </a:pPr>
            <a:r>
              <a:rPr lang="en-US" sz="2400" b="0" i="0" u="none" strike="noStrike" cap="none">
                <a:solidFill>
                  <a:srgbClr val="3F3F39"/>
                </a:solidFill>
                <a:latin typeface="Lucida Sans"/>
                <a:ea typeface="Lucida Sans"/>
                <a:cs typeface="Lucida Sans"/>
                <a:sym typeface="Lucida Sans"/>
              </a:rPr>
              <a:t>Based on your role in the learning community, what resources and strategies could be used to incorporate content-specific tools in your work? </a:t>
            </a:r>
            <a:endParaRPr/>
          </a:p>
          <a:p>
            <a:pPr marL="0" marR="0" lvl="0" indent="0" algn="l" rtl="0">
              <a:lnSpc>
                <a:spcPct val="100000"/>
              </a:lnSpc>
              <a:spcBef>
                <a:spcPts val="0"/>
              </a:spcBef>
              <a:spcAft>
                <a:spcPts val="0"/>
              </a:spcAft>
              <a:buClr>
                <a:srgbClr val="3F3F39"/>
              </a:buClr>
              <a:buSzPts val="600"/>
              <a:buFont typeface="Arial"/>
              <a:buNone/>
            </a:pPr>
            <a:br>
              <a:rPr lang="en-US" sz="2400" b="0" i="0" u="none" strike="noStrike" cap="none">
                <a:solidFill>
                  <a:srgbClr val="3F3F39"/>
                </a:solidFill>
                <a:latin typeface="Lucida Sans"/>
                <a:ea typeface="Lucida Sans"/>
                <a:cs typeface="Lucida Sans"/>
                <a:sym typeface="Lucida Sans"/>
              </a:rPr>
            </a:br>
            <a:endParaRPr sz="2400" b="0" i="0" u="none" strike="noStrike" cap="none">
              <a:solidFill>
                <a:srgbClr val="3F3F39"/>
              </a:solidFill>
              <a:latin typeface="Lucida Sans"/>
              <a:ea typeface="Lucida Sans"/>
              <a:cs typeface="Lucida Sans"/>
              <a:sym typeface="Lucida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0"/>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3F3F39"/>
              </a:buClr>
              <a:buSzPts val="2800"/>
              <a:buFont typeface="Lucida Sans"/>
              <a:buNone/>
            </a:pPr>
            <a:r>
              <a:rPr lang="en-US" sz="2800" b="0" i="0" u="none" strike="noStrike" cap="none">
                <a:solidFill>
                  <a:srgbClr val="3F3F39"/>
                </a:solidFill>
                <a:latin typeface="Lucida Sans"/>
                <a:ea typeface="Lucida Sans"/>
                <a:cs typeface="Lucida Sans"/>
                <a:sym typeface="Lucida Sans"/>
              </a:rPr>
              <a:t>Module Overview</a:t>
            </a:r>
            <a:endParaRPr/>
          </a:p>
        </p:txBody>
      </p:sp>
      <p:pic>
        <p:nvPicPr>
          <p:cNvPr id="299" name="Google Shape;299;p40" descr="image001"/>
          <p:cNvPicPr preferRelativeResize="0"/>
          <p:nvPr/>
        </p:nvPicPr>
        <p:blipFill rotWithShape="1">
          <a:blip r:embed="rId3">
            <a:alphaModFix/>
          </a:blip>
          <a:srcRect/>
          <a:stretch/>
        </p:blipFill>
        <p:spPr>
          <a:xfrm>
            <a:off x="772667" y="1417637"/>
            <a:ext cx="7565428" cy="4210050"/>
          </a:xfrm>
          <a:prstGeom prst="rect">
            <a:avLst/>
          </a:prstGeom>
          <a:noFill/>
          <a:ln>
            <a:noFill/>
          </a:ln>
        </p:spPr>
      </p:pic>
      <p:sp>
        <p:nvSpPr>
          <p:cNvPr id="300" name="Google Shape;300;p40"/>
          <p:cNvSpPr/>
          <p:nvPr/>
        </p:nvSpPr>
        <p:spPr>
          <a:xfrm>
            <a:off x="859843" y="2686399"/>
            <a:ext cx="7424313" cy="548100"/>
          </a:xfrm>
          <a:prstGeom prst="rect">
            <a:avLst/>
          </a:prstGeom>
          <a:noFill/>
          <a:ln w="1143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3F3F39"/>
              </a:buClr>
              <a:buSzPts val="2800"/>
              <a:buFont typeface="Lucida Sans"/>
              <a:buNone/>
            </a:pPr>
            <a:r>
              <a:rPr lang="en-US" sz="2800" b="0" i="0" u="none" strike="noStrike" cap="none">
                <a:solidFill>
                  <a:srgbClr val="3F3F39"/>
                </a:solidFill>
                <a:latin typeface="Lucida Sans"/>
                <a:ea typeface="Lucida Sans"/>
                <a:cs typeface="Lucida Sans"/>
                <a:sym typeface="Lucida Sans"/>
              </a:rPr>
              <a:t>Goals and Activities in this Component</a:t>
            </a:r>
            <a:endParaRPr/>
          </a:p>
        </p:txBody>
      </p:sp>
      <p:sp>
        <p:nvSpPr>
          <p:cNvPr id="307" name="Google Shape;307;p41"/>
          <p:cNvSpPr txBox="1">
            <a:spLocks noGrp="1"/>
          </p:cNvSpPr>
          <p:nvPr>
            <p:ph type="body" idx="1"/>
          </p:nvPr>
        </p:nvSpPr>
        <p:spPr>
          <a:xfrm>
            <a:off x="457200" y="1524000"/>
            <a:ext cx="8229600" cy="4526100"/>
          </a:xfrm>
          <a:prstGeom prst="rect">
            <a:avLst/>
          </a:prstGeom>
          <a:noFill/>
          <a:ln>
            <a:noFill/>
          </a:ln>
        </p:spPr>
        <p:txBody>
          <a:bodyPr spcFirstLastPara="1" wrap="square" lIns="91425" tIns="91425" rIns="91425" bIns="91425" anchor="t" anchorCtr="0">
            <a:noAutofit/>
          </a:bodyPr>
          <a:lstStyle/>
          <a:p>
            <a:pPr marL="571500" marR="0" lvl="0" indent="-342900" algn="l" rtl="0">
              <a:spcBef>
                <a:spcPts val="0"/>
              </a:spcBef>
              <a:spcAft>
                <a:spcPts val="0"/>
              </a:spcAft>
              <a:buClr>
                <a:schemeClr val="dk1"/>
              </a:buClr>
              <a:buSzPts val="2400"/>
              <a:buFont typeface="Arial"/>
              <a:buChar char="•"/>
            </a:pPr>
            <a:r>
              <a:rPr lang="en-US" sz="2400" b="0" i="0" u="none" strike="noStrike" cap="none">
                <a:solidFill>
                  <a:srgbClr val="3F3F39"/>
                </a:solidFill>
                <a:latin typeface="Lucida Sans"/>
                <a:ea typeface="Lucida Sans"/>
                <a:cs typeface="Lucida Sans"/>
                <a:sym typeface="Lucida Sans"/>
              </a:rPr>
              <a:t>Engage with authentic lesson content and discuss the related Shifts and specific standards required (e.g., read the text).</a:t>
            </a:r>
            <a:endParaRPr/>
          </a:p>
          <a:p>
            <a:pPr marL="571500" marR="0" lvl="0" indent="-190500" algn="l" rtl="0">
              <a:spcBef>
                <a:spcPts val="0"/>
              </a:spcBef>
              <a:spcAft>
                <a:spcPts val="0"/>
              </a:spcAft>
              <a:buClr>
                <a:schemeClr val="dk1"/>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571500" marR="0" lvl="0" indent="-342900" algn="l" rtl="0">
              <a:spcBef>
                <a:spcPts val="0"/>
              </a:spcBef>
              <a:spcAft>
                <a:spcPts val="0"/>
              </a:spcAft>
              <a:buClr>
                <a:schemeClr val="dk1"/>
              </a:buClr>
              <a:buSzPts val="2400"/>
              <a:buFont typeface="Arial"/>
              <a:buChar char="•"/>
            </a:pPr>
            <a:r>
              <a:rPr lang="en-US" sz="2400" b="0" i="0" u="none" strike="noStrike" cap="none">
                <a:solidFill>
                  <a:srgbClr val="3F3F39"/>
                </a:solidFill>
                <a:latin typeface="Lucida Sans"/>
                <a:ea typeface="Lucida Sans"/>
                <a:cs typeface="Lucida Sans"/>
                <a:sym typeface="Lucida Sans"/>
              </a:rPr>
              <a:t>Zoom into IPG: Core Action 1 </a:t>
            </a:r>
            <a:endParaRPr/>
          </a:p>
          <a:p>
            <a:pPr marL="342900" marR="0" lvl="0" indent="-190500" algn="l" rtl="0">
              <a:spcBef>
                <a:spcPts val="0"/>
              </a:spcBef>
              <a:spcAft>
                <a:spcPts val="0"/>
              </a:spcAft>
              <a:buClr>
                <a:srgbClr val="3F3F39"/>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571500" marR="0" lvl="0" indent="-342900" algn="l" rtl="0">
              <a:spcBef>
                <a:spcPts val="0"/>
              </a:spcBef>
              <a:spcAft>
                <a:spcPts val="0"/>
              </a:spcAft>
              <a:buClr>
                <a:schemeClr val="dk1"/>
              </a:buClr>
              <a:buSzPts val="2400"/>
              <a:buFont typeface="Arial"/>
              <a:buChar char="•"/>
            </a:pPr>
            <a:r>
              <a:rPr lang="en-US" sz="2400" b="0" i="0" u="none" strike="noStrike" cap="none">
                <a:solidFill>
                  <a:srgbClr val="3F3F39"/>
                </a:solidFill>
                <a:latin typeface="Lucida Sans"/>
                <a:ea typeface="Lucida Sans"/>
                <a:cs typeface="Lucida Sans"/>
                <a:sym typeface="Lucida Sans"/>
              </a:rPr>
              <a:t>Analyze Text Complexity</a:t>
            </a:r>
            <a:endParaRPr/>
          </a:p>
          <a:p>
            <a:pPr marL="342900" marR="0" lvl="0" indent="-190500" algn="l" rtl="0">
              <a:spcBef>
                <a:spcPts val="0"/>
              </a:spcBef>
              <a:spcAft>
                <a:spcPts val="0"/>
              </a:spcAft>
              <a:buClr>
                <a:srgbClr val="3F3F39"/>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571500" marR="0" lvl="0" indent="-342900" algn="l" rtl="0">
              <a:spcBef>
                <a:spcPts val="0"/>
              </a:spcBef>
              <a:spcAft>
                <a:spcPts val="0"/>
              </a:spcAft>
              <a:buClr>
                <a:schemeClr val="dk1"/>
              </a:buClr>
              <a:buSzPts val="2400"/>
              <a:buFont typeface="Arial"/>
              <a:buChar char="•"/>
            </a:pPr>
            <a:r>
              <a:rPr lang="en-US" sz="2400" b="0" i="0" u="none" strike="noStrike" cap="none">
                <a:solidFill>
                  <a:srgbClr val="3F3F39"/>
                </a:solidFill>
                <a:latin typeface="Lucida Sans"/>
                <a:ea typeface="Lucida Sans"/>
                <a:cs typeface="Lucida Sans"/>
                <a:sym typeface="Lucida Sans"/>
              </a:rPr>
              <a:t>Familiarize yourself with the text and conducting  qualitative analysis.</a:t>
            </a:r>
            <a:endParaRPr sz="2400" b="0" i="0" u="none" strike="noStrike" cap="none">
              <a:solidFill>
                <a:srgbClr val="3F3F39"/>
              </a:solidFill>
              <a:latin typeface="Lucida Sans"/>
              <a:ea typeface="Lucida Sans"/>
              <a:cs typeface="Lucida Sans"/>
              <a:sym typeface="Lucida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2"/>
          <p:cNvSpPr txBox="1">
            <a:spLocks noGrp="1"/>
          </p:cNvSpPr>
          <p:nvPr>
            <p:ph type="title"/>
          </p:nvPr>
        </p:nvSpPr>
        <p:spPr>
          <a:xfrm>
            <a:off x="457200" y="455342"/>
            <a:ext cx="8229600" cy="822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Core Action 1 - Reading/Listening Comprehension</a:t>
            </a:r>
            <a:endParaRPr/>
          </a:p>
        </p:txBody>
      </p:sp>
      <p:sp>
        <p:nvSpPr>
          <p:cNvPr id="314" name="Google Shape;314;p42"/>
          <p:cNvSpPr txBox="1">
            <a:spLocks noGrp="1"/>
          </p:cNvSpPr>
          <p:nvPr>
            <p:ph type="body" idx="1"/>
          </p:nvPr>
        </p:nvSpPr>
        <p:spPr>
          <a:xfrm>
            <a:off x="457200" y="1704345"/>
            <a:ext cx="8229600" cy="452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0000"/>
              </a:buClr>
              <a:buSzPts val="1100"/>
              <a:buFont typeface="Arial"/>
              <a:buNone/>
            </a:pPr>
            <a:r>
              <a:rPr lang="en-US" i="1" dirty="0">
                <a:solidFill>
                  <a:schemeClr val="accent1"/>
                </a:solidFill>
              </a:rPr>
              <a:t>Focus each lesson on a high-quality text </a:t>
            </a:r>
            <a:endParaRPr dirty="0"/>
          </a:p>
          <a:p>
            <a:pPr marL="0" lvl="0" indent="0" algn="ctr" rtl="0">
              <a:spcBef>
                <a:spcPts val="0"/>
              </a:spcBef>
              <a:spcAft>
                <a:spcPts val="0"/>
              </a:spcAft>
              <a:buClr>
                <a:srgbClr val="000000"/>
              </a:buClr>
              <a:buSzPts val="1100"/>
              <a:buFont typeface="Arial"/>
              <a:buNone/>
            </a:pPr>
            <a:r>
              <a:rPr lang="en-US" i="1" dirty="0">
                <a:solidFill>
                  <a:schemeClr val="accent1"/>
                </a:solidFill>
              </a:rPr>
              <a:t>(or multiple texts).</a:t>
            </a:r>
            <a:endParaRPr dirty="0"/>
          </a:p>
          <a:p>
            <a:pPr marL="0" lvl="0" indent="0" algn="l" rtl="0">
              <a:spcBef>
                <a:spcPts val="440"/>
              </a:spcBef>
              <a:spcAft>
                <a:spcPts val="0"/>
              </a:spcAft>
              <a:buClr>
                <a:srgbClr val="000000"/>
              </a:buClr>
              <a:buSzPts val="1100"/>
              <a:buFont typeface="Arial"/>
              <a:buNone/>
            </a:pPr>
            <a:r>
              <a:rPr lang="en-US" sz="2200" dirty="0"/>
              <a:t>Indicators:</a:t>
            </a:r>
            <a:endParaRPr dirty="0"/>
          </a:p>
          <a:p>
            <a:pPr marL="0" lvl="0" indent="0" algn="l" rtl="0">
              <a:spcBef>
                <a:spcPts val="440"/>
              </a:spcBef>
              <a:spcAft>
                <a:spcPts val="0"/>
              </a:spcAft>
              <a:buClr>
                <a:srgbClr val="000000"/>
              </a:buClr>
              <a:buSzPts val="1100"/>
              <a:buFont typeface="Arial"/>
              <a:buNone/>
            </a:pPr>
            <a:endParaRPr sz="2200" dirty="0">
              <a:solidFill>
                <a:schemeClr val="lt2"/>
              </a:solidFill>
            </a:endParaRPr>
          </a:p>
          <a:p>
            <a:pPr marL="457200" lvl="0" indent="-457200" algn="l" rtl="0">
              <a:spcBef>
                <a:spcPts val="440"/>
              </a:spcBef>
              <a:spcAft>
                <a:spcPts val="0"/>
              </a:spcAft>
              <a:buClr>
                <a:schemeClr val="dk1"/>
              </a:buClr>
              <a:buSzPts val="2200"/>
              <a:buFont typeface="Calibri"/>
              <a:buAutoNum type="alphaUcPeriod"/>
            </a:pPr>
            <a:r>
              <a:rPr lang="en-US" sz="2200" dirty="0"/>
              <a:t>A majority of the lesson is spent reading, writing, or speaking about text(s).</a:t>
            </a:r>
            <a:endParaRPr dirty="0"/>
          </a:p>
          <a:p>
            <a:pPr marL="457200" lvl="0" indent="-457200" algn="l" rtl="0">
              <a:spcBef>
                <a:spcPts val="440"/>
              </a:spcBef>
              <a:spcAft>
                <a:spcPts val="0"/>
              </a:spcAft>
              <a:buClr>
                <a:schemeClr val="dk1"/>
              </a:buClr>
              <a:buSzPts val="2200"/>
              <a:buFont typeface="Calibri"/>
              <a:buAutoNum type="alphaUcPeriod"/>
            </a:pPr>
            <a:r>
              <a:rPr lang="en-US" sz="2200" dirty="0"/>
              <a:t>The anchor text(s) are at or above the complexity level expected for the grade and time in the school year.</a:t>
            </a:r>
            <a:endParaRPr dirty="0"/>
          </a:p>
          <a:p>
            <a:pPr marL="457200" lvl="0" indent="-457200" algn="l" rtl="0">
              <a:spcBef>
                <a:spcPts val="440"/>
              </a:spcBef>
              <a:spcAft>
                <a:spcPts val="0"/>
              </a:spcAft>
              <a:buClr>
                <a:schemeClr val="dk1"/>
              </a:buClr>
              <a:buSzPts val="2200"/>
              <a:buFont typeface="Calibri"/>
              <a:buAutoNum type="alphaUcPeriod"/>
            </a:pPr>
            <a:r>
              <a:rPr lang="en-US" sz="2200" dirty="0"/>
              <a:t>The text(s) exhibit exceptional craft and thought and/or provide meaningful information in the service of building knowledge.</a:t>
            </a:r>
            <a:endParaRPr sz="2400" b="0" i="0" u="none" strike="noStrike" cap="none" dirty="0">
              <a:solidFill>
                <a:schemeClr val="dk1"/>
              </a:solidFill>
              <a:latin typeface="Lucida Sans"/>
              <a:ea typeface="Lucida Sans"/>
              <a:cs typeface="Lucida Sans"/>
              <a:sym typeface="Lucida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3"/>
          <p:cNvSpPr txBox="1">
            <a:spLocks noGrp="1"/>
          </p:cNvSpPr>
          <p:nvPr>
            <p:ph type="title"/>
          </p:nvPr>
        </p:nvSpPr>
        <p:spPr>
          <a:xfrm>
            <a:off x="312737" y="262605"/>
            <a:ext cx="8831400" cy="1077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Three Factors of Text Complexity</a:t>
            </a:r>
            <a:endParaRPr/>
          </a:p>
        </p:txBody>
      </p:sp>
      <p:sp>
        <p:nvSpPr>
          <p:cNvPr id="321" name="Google Shape;321;p43"/>
          <p:cNvSpPr txBox="1">
            <a:spLocks noGrp="1"/>
          </p:cNvSpPr>
          <p:nvPr>
            <p:ph type="body" idx="1"/>
          </p:nvPr>
        </p:nvSpPr>
        <p:spPr>
          <a:xfrm>
            <a:off x="198120" y="1476983"/>
            <a:ext cx="4343400" cy="4711752"/>
          </a:xfrm>
          <a:prstGeom prst="rect">
            <a:avLst/>
          </a:prstGeom>
          <a:noFill/>
          <a:ln w="9525" cap="flat" cmpd="sng">
            <a:solidFill>
              <a:srgbClr val="000000">
                <a:alpha val="0"/>
              </a:srgbClr>
            </a:solidFill>
            <a:prstDash val="solid"/>
            <a:round/>
            <a:headEnd type="none" w="sm" len="sm"/>
            <a:tailEnd type="none" w="sm" len="sm"/>
          </a:ln>
        </p:spPr>
        <p:txBody>
          <a:bodyPr spcFirstLastPara="1" wrap="square" lIns="91425" tIns="45700" rIns="91425" bIns="45700" anchor="t" anchorCtr="0">
            <a:noAutofit/>
          </a:bodyPr>
          <a:lstStyle/>
          <a:p>
            <a:pPr marL="457200" marR="0" lvl="0" indent="-457200" algn="l" rtl="0">
              <a:lnSpc>
                <a:spcPct val="120000"/>
              </a:lnSpc>
              <a:spcBef>
                <a:spcPts val="0"/>
              </a:spcBef>
              <a:spcAft>
                <a:spcPts val="0"/>
              </a:spcAft>
              <a:buClr>
                <a:srgbClr val="000000"/>
              </a:buClr>
              <a:buSzPts val="2000"/>
              <a:buFont typeface="Lucida Sans"/>
              <a:buAutoNum type="arabicPeriod"/>
            </a:pPr>
            <a:r>
              <a:rPr lang="en-US" sz="2000" b="1" i="0" u="sng" strike="noStrike" cap="none">
                <a:solidFill>
                  <a:srgbClr val="3F3F39"/>
                </a:solidFill>
                <a:latin typeface="Lucida Sans"/>
                <a:ea typeface="Lucida Sans"/>
                <a:cs typeface="Lucida Sans"/>
                <a:sym typeface="Lucida Sans"/>
              </a:rPr>
              <a:t>Quantitative Scale</a:t>
            </a:r>
            <a:r>
              <a:rPr lang="en-US" sz="2000" b="1" i="0" u="none" strike="noStrike" cap="none">
                <a:solidFill>
                  <a:srgbClr val="3F3F39"/>
                </a:solidFill>
                <a:latin typeface="Lucida Sans"/>
                <a:ea typeface="Lucida Sans"/>
                <a:cs typeface="Lucida Sans"/>
                <a:sym typeface="Lucida Sans"/>
              </a:rPr>
              <a:t>: </a:t>
            </a:r>
            <a:r>
              <a:rPr lang="en-US" sz="2000" b="0" i="1" u="none" strike="noStrike" cap="none">
                <a:solidFill>
                  <a:srgbClr val="3F3F39"/>
                </a:solidFill>
                <a:latin typeface="Lucida Sans"/>
                <a:ea typeface="Lucida Sans"/>
                <a:cs typeface="Lucida Sans"/>
                <a:sym typeface="Lucida Sans"/>
              </a:rPr>
              <a:t>What a computer can “see” and measure </a:t>
            </a:r>
            <a:endParaRPr/>
          </a:p>
          <a:p>
            <a:pPr marL="457200" marR="0" lvl="0" indent="-457200" algn="l" rtl="0">
              <a:lnSpc>
                <a:spcPct val="120000"/>
              </a:lnSpc>
              <a:spcBef>
                <a:spcPts val="0"/>
              </a:spcBef>
              <a:spcAft>
                <a:spcPts val="0"/>
              </a:spcAft>
              <a:buClr>
                <a:srgbClr val="000000"/>
              </a:buClr>
              <a:buSzPts val="2000"/>
              <a:buFont typeface="Lucida Sans"/>
              <a:buAutoNum type="arabicPeriod"/>
            </a:pPr>
            <a:r>
              <a:rPr lang="en-US" sz="2000" b="1" i="0" u="sng" strike="noStrike" cap="none">
                <a:solidFill>
                  <a:srgbClr val="3F3F39"/>
                </a:solidFill>
                <a:latin typeface="Lucida Sans"/>
                <a:ea typeface="Lucida Sans"/>
                <a:cs typeface="Lucida Sans"/>
                <a:sym typeface="Lucida Sans"/>
              </a:rPr>
              <a:t>Qualitative Measures:</a:t>
            </a:r>
            <a:r>
              <a:rPr lang="en-US" sz="2000" b="0" i="1" u="none" strike="noStrike" cap="none">
                <a:solidFill>
                  <a:srgbClr val="3F3F39"/>
                </a:solidFill>
                <a:latin typeface="Lucida Sans"/>
                <a:ea typeface="Lucida Sans"/>
                <a:cs typeface="Lucida Sans"/>
                <a:sym typeface="Lucida Sans"/>
              </a:rPr>
              <a:t> Text features best judged by human evaluation (structure, language and knowledge demands, and purpose)  </a:t>
            </a:r>
            <a:endParaRPr/>
          </a:p>
          <a:p>
            <a:pPr marL="457200" marR="0" lvl="0" indent="-457200" algn="l" rtl="0">
              <a:lnSpc>
                <a:spcPct val="120000"/>
              </a:lnSpc>
              <a:spcBef>
                <a:spcPts val="400"/>
              </a:spcBef>
              <a:spcAft>
                <a:spcPts val="0"/>
              </a:spcAft>
              <a:buClr>
                <a:srgbClr val="000000"/>
              </a:buClr>
              <a:buSzPts val="2000"/>
              <a:buFont typeface="Lucida Sans"/>
              <a:buAutoNum type="arabicPeriod"/>
            </a:pPr>
            <a:r>
              <a:rPr lang="en-US" sz="2000" b="1" i="0" u="sng" strike="noStrike" cap="none">
                <a:solidFill>
                  <a:srgbClr val="3F3F39"/>
                </a:solidFill>
                <a:latin typeface="Lucida Sans"/>
                <a:ea typeface="Lucida Sans"/>
                <a:cs typeface="Lucida Sans"/>
                <a:sym typeface="Lucida Sans"/>
              </a:rPr>
              <a:t>Professional Judgment</a:t>
            </a:r>
            <a:r>
              <a:rPr lang="en-US" sz="2000" b="1" i="0" u="none" strike="noStrike" cap="none">
                <a:solidFill>
                  <a:srgbClr val="3F3F39"/>
                </a:solidFill>
                <a:latin typeface="Lucida Sans"/>
                <a:ea typeface="Lucida Sans"/>
                <a:cs typeface="Lucida Sans"/>
                <a:sym typeface="Lucida Sans"/>
              </a:rPr>
              <a:t>: </a:t>
            </a:r>
            <a:r>
              <a:rPr lang="en-US" sz="2000" b="0" i="1" u="none" strike="noStrike" cap="none">
                <a:solidFill>
                  <a:srgbClr val="3F3F39"/>
                </a:solidFill>
                <a:latin typeface="Lucida Sans"/>
                <a:ea typeface="Lucida Sans"/>
                <a:cs typeface="Lucida Sans"/>
                <a:sym typeface="Lucida Sans"/>
              </a:rPr>
              <a:t>Consider the appropriateness of the text for student and task.</a:t>
            </a:r>
            <a:endParaRPr/>
          </a:p>
        </p:txBody>
      </p:sp>
      <p:pic>
        <p:nvPicPr>
          <p:cNvPr id="322" name="Google Shape;322;p43" descr="pyramid3A"/>
          <p:cNvPicPr preferRelativeResize="0"/>
          <p:nvPr/>
        </p:nvPicPr>
        <p:blipFill rotWithShape="1">
          <a:blip r:embed="rId3">
            <a:alphaModFix/>
          </a:blip>
          <a:srcRect t="332" b="332"/>
          <a:stretch/>
        </p:blipFill>
        <p:spPr>
          <a:xfrm>
            <a:off x="4648200" y="1676400"/>
            <a:ext cx="4267198" cy="4038598"/>
          </a:xfrm>
          <a:prstGeom prst="rect">
            <a:avLst/>
          </a:prstGeom>
          <a:solidFill>
            <a:srgbClr val="A5C0DD"/>
          </a:solidFill>
          <a:ln w="38100" cap="sq" cmpd="sng">
            <a:solidFill>
              <a:srgbClr val="A97305"/>
            </a:solidFill>
            <a:prstDash val="solid"/>
            <a:miter lim="8000"/>
            <a:headEnd type="none" w="sm" len="sm"/>
            <a:tailEnd type="none" w="sm" len="sm"/>
          </a:ln>
          <a:effectLst>
            <a:outerShdw blurRad="50799" dist="38100" dir="2700000" algn="tl" rotWithShape="0">
              <a:srgbClr val="000000">
                <a:alpha val="4196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4"/>
          <p:cNvSpPr txBox="1">
            <a:spLocks noGrp="1"/>
          </p:cNvSpPr>
          <p:nvPr>
            <p:ph type="title"/>
          </p:nvPr>
        </p:nvSpPr>
        <p:spPr>
          <a:xfrm>
            <a:off x="457200" y="55563"/>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Qualitative Measures</a:t>
            </a:r>
            <a:endParaRPr/>
          </a:p>
        </p:txBody>
      </p:sp>
      <p:sp>
        <p:nvSpPr>
          <p:cNvPr id="329" name="Google Shape;329;p44"/>
          <p:cNvSpPr txBox="1"/>
          <p:nvPr/>
        </p:nvSpPr>
        <p:spPr>
          <a:xfrm>
            <a:off x="2667000" y="6019800"/>
            <a:ext cx="3809998" cy="30479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62626"/>
              </a:solidFill>
              <a:latin typeface="Calibri"/>
              <a:ea typeface="Calibri"/>
              <a:cs typeface="Calibri"/>
              <a:sym typeface="Calibri"/>
            </a:endParaRPr>
          </a:p>
        </p:txBody>
      </p:sp>
      <p:pic>
        <p:nvPicPr>
          <p:cNvPr id="330" name="Google Shape;330;p44" descr="Screen Shot 2015-01-13 at 1.56.10 PM.png"/>
          <p:cNvPicPr preferRelativeResize="0">
            <a:picLocks noGrp="1"/>
          </p:cNvPicPr>
          <p:nvPr>
            <p:ph type="body" idx="1"/>
          </p:nvPr>
        </p:nvPicPr>
        <p:blipFill rotWithShape="1">
          <a:blip r:embed="rId3">
            <a:alphaModFix/>
          </a:blip>
          <a:srcRect t="87" b="6189"/>
          <a:stretch/>
        </p:blipFill>
        <p:spPr>
          <a:xfrm>
            <a:off x="457200" y="1003300"/>
            <a:ext cx="8229600" cy="521969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Qualitative Analysis</a:t>
            </a:r>
            <a:endParaRPr/>
          </a:p>
        </p:txBody>
      </p:sp>
      <p:sp>
        <p:nvSpPr>
          <p:cNvPr id="337" name="Google Shape;337;p45"/>
          <p:cNvSpPr txBox="1">
            <a:spLocks noGrp="1"/>
          </p:cNvSpPr>
          <p:nvPr>
            <p:ph type="body" idx="1"/>
          </p:nvPr>
        </p:nvSpPr>
        <p:spPr>
          <a:xfrm>
            <a:off x="457200" y="1600200"/>
            <a:ext cx="8229600" cy="3762632"/>
          </a:xfrm>
          <a:prstGeom prst="rect">
            <a:avLst/>
          </a:prstGeom>
          <a:noFill/>
          <a:ln>
            <a:noFill/>
          </a:ln>
        </p:spPr>
        <p:txBody>
          <a:bodyPr spcFirstLastPara="1" wrap="square" lIns="91425" tIns="45700" rIns="91425" bIns="45700" anchor="t" anchorCtr="0">
            <a:noAutofit/>
          </a:bodyPr>
          <a:lstStyle/>
          <a:p>
            <a:pPr marL="419100" marR="0" lvl="0" indent="-342900" algn="l" rtl="0">
              <a:spcBef>
                <a:spcPts val="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Read the text featured in the lesson.</a:t>
            </a:r>
            <a:endParaRPr/>
          </a:p>
          <a:p>
            <a:pPr marL="342900" marR="0" lvl="0" indent="-190500" algn="l" rtl="0">
              <a:spcBef>
                <a:spcPts val="480"/>
              </a:spcBef>
              <a:spcAft>
                <a:spcPts val="0"/>
              </a:spcAft>
              <a:buClr>
                <a:srgbClr val="3F3F39"/>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419100" marR="0" lvl="0" indent="-342900" algn="l" rtl="0">
              <a:spcBef>
                <a:spcPts val="48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Complete the “What Makes This Text Complex?” sheet.</a:t>
            </a:r>
            <a:endParaRPr/>
          </a:p>
          <a:p>
            <a:pPr marL="342900" marR="0" lvl="0" indent="-190500" algn="l" rtl="0">
              <a:spcBef>
                <a:spcPts val="480"/>
              </a:spcBef>
              <a:spcAft>
                <a:spcPts val="0"/>
              </a:spcAft>
              <a:buClr>
                <a:srgbClr val="3F3F39"/>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419100" marR="0" lvl="0" indent="-342900" algn="l" rtl="0">
              <a:spcBef>
                <a:spcPts val="48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Use the information gathered about the text to provide evidence for indicators 1B and 1C from the IPG.</a:t>
            </a:r>
            <a:endParaRPr/>
          </a:p>
          <a:p>
            <a:pPr marL="457200" marR="0" lvl="0" indent="-457200" algn="l" rtl="0">
              <a:lnSpc>
                <a:spcPct val="100000"/>
              </a:lnSpc>
              <a:spcBef>
                <a:spcPts val="480"/>
              </a:spcBef>
              <a:spcAft>
                <a:spcPts val="0"/>
              </a:spcAft>
              <a:buClr>
                <a:srgbClr val="3F3F39"/>
              </a:buClr>
              <a:buSzPts val="600"/>
              <a:buFont typeface="Calibri"/>
              <a:buNone/>
            </a:pPr>
            <a:endParaRPr sz="2400" b="0" i="0" u="none" strike="noStrike" cap="none">
              <a:solidFill>
                <a:srgbClr val="3F3F39"/>
              </a:solidFill>
              <a:latin typeface="Lucida Sans"/>
              <a:ea typeface="Lucida Sans"/>
              <a:cs typeface="Lucida Sans"/>
              <a:sym typeface="Lucida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Essential Question</a:t>
            </a:r>
            <a:endParaRPr/>
          </a:p>
        </p:txBody>
      </p:sp>
      <p:sp>
        <p:nvSpPr>
          <p:cNvPr id="204" name="Google Shape;204;p28"/>
          <p:cNvSpPr txBox="1"/>
          <p:nvPr/>
        </p:nvSpPr>
        <p:spPr>
          <a:xfrm>
            <a:off x="457206" y="1661725"/>
            <a:ext cx="8229600" cy="2603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9"/>
              </a:buClr>
              <a:buSzPts val="2500"/>
              <a:buFont typeface="Lucida Sans"/>
              <a:buNone/>
            </a:pPr>
            <a:r>
              <a:rPr lang="en-US" sz="2500" b="0" i="0" u="none" strike="noStrike" cap="none">
                <a:solidFill>
                  <a:srgbClr val="3F3F39"/>
                </a:solidFill>
                <a:latin typeface="Lucida Sans"/>
                <a:ea typeface="Lucida Sans"/>
                <a:cs typeface="Lucida Sans"/>
                <a:sym typeface="Lucida Sans"/>
              </a:rPr>
              <a:t>What do the standards and Shifts look like in the classroom?  </a:t>
            </a:r>
            <a:endParaRPr/>
          </a:p>
          <a:p>
            <a:pPr marL="0" marR="0" lvl="0" indent="0" algn="l" rtl="0">
              <a:spcBef>
                <a:spcPts val="560"/>
              </a:spcBef>
              <a:spcAft>
                <a:spcPts val="0"/>
              </a:spcAft>
              <a:buClr>
                <a:schemeClr val="dk1"/>
              </a:buClr>
              <a:buSzPts val="2400"/>
              <a:buFont typeface="Calibri"/>
              <a:buNone/>
            </a:pPr>
            <a:endParaRPr sz="2400" b="0" i="0" u="none" strike="noStrike" cap="none">
              <a:solidFill>
                <a:srgbClr val="3F3F39"/>
              </a:solidFill>
              <a:latin typeface="Lucida Sans"/>
              <a:ea typeface="Lucida Sans"/>
              <a:cs typeface="Lucida Sans"/>
              <a:sym typeface="Lucida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6"/>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Reflection</a:t>
            </a:r>
            <a:endParaRPr/>
          </a:p>
        </p:txBody>
      </p:sp>
      <p:sp>
        <p:nvSpPr>
          <p:cNvPr id="344" name="Google Shape;344;p46"/>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F3F39"/>
              </a:buClr>
              <a:buSzPts val="600"/>
              <a:buFont typeface="Arial"/>
              <a:buNone/>
            </a:pPr>
            <a:r>
              <a:rPr lang="en-US" sz="2400" b="0" i="0" u="none" strike="noStrike" cap="none">
                <a:solidFill>
                  <a:srgbClr val="3F3F39"/>
                </a:solidFill>
                <a:latin typeface="Lucida Sans"/>
                <a:ea typeface="Lucida Sans"/>
                <a:cs typeface="Lucida Sans"/>
                <a:sym typeface="Lucida Sans"/>
              </a:rPr>
              <a:t>Based on your role in the learning community, how does analyzing the text at the center of the lesson help you to think about students engaging with this text?</a:t>
            </a:r>
            <a:endParaRPr/>
          </a:p>
          <a:p>
            <a:pPr marL="0" marR="0" lvl="0" indent="0" algn="l" rtl="0">
              <a:lnSpc>
                <a:spcPct val="100000"/>
              </a:lnSpc>
              <a:spcBef>
                <a:spcPts val="0"/>
              </a:spcBef>
              <a:spcAft>
                <a:spcPts val="0"/>
              </a:spcAft>
              <a:buClr>
                <a:srgbClr val="3F3F39"/>
              </a:buClr>
              <a:buSzPts val="600"/>
              <a:buFont typeface="Arial"/>
              <a:buNone/>
            </a:pPr>
            <a:endParaRPr sz="2400" b="0" i="0" u="none" strike="noStrike" cap="none">
              <a:solidFill>
                <a:srgbClr val="3F3F39"/>
              </a:solidFill>
              <a:latin typeface="Lucida Sans"/>
              <a:ea typeface="Lucida Sans"/>
              <a:cs typeface="Lucida Sans"/>
              <a:sym typeface="Lucida Sans"/>
            </a:endParaRPr>
          </a:p>
          <a:p>
            <a:pPr marL="0" marR="0" lvl="0" indent="0" algn="l" rtl="0">
              <a:spcBef>
                <a:spcPts val="0"/>
              </a:spcBef>
              <a:spcAft>
                <a:spcPts val="0"/>
              </a:spcAft>
              <a:buClr>
                <a:srgbClr val="3F3F39"/>
              </a:buClr>
              <a:buSzPts val="600"/>
              <a:buFont typeface="Arial"/>
              <a:buNone/>
            </a:pPr>
            <a:r>
              <a:rPr lang="en-US" sz="2400" b="0" i="0" u="none" strike="noStrike" cap="none">
                <a:solidFill>
                  <a:srgbClr val="3F3F39"/>
                </a:solidFill>
                <a:latin typeface="Lucida Sans"/>
                <a:ea typeface="Lucida Sans"/>
                <a:cs typeface="Lucida Sans"/>
                <a:sym typeface="Lucida Sans"/>
              </a:rPr>
              <a:t>Based on your role in the learning community, what resources and strategies could be used to provide students with access to a range of complex texts? </a:t>
            </a:r>
            <a:endParaRPr/>
          </a:p>
          <a:p>
            <a:pPr marL="0" marR="0" lvl="0" indent="0" algn="l" rtl="0">
              <a:lnSpc>
                <a:spcPct val="100000"/>
              </a:lnSpc>
              <a:spcBef>
                <a:spcPts val="0"/>
              </a:spcBef>
              <a:spcAft>
                <a:spcPts val="0"/>
              </a:spcAft>
              <a:buClr>
                <a:srgbClr val="3F3F39"/>
              </a:buClr>
              <a:buSzPts val="600"/>
              <a:buFont typeface="Arial"/>
              <a:buNone/>
            </a:pPr>
            <a:br>
              <a:rPr lang="en-US" sz="2400" b="0" i="0" u="none" strike="noStrike" cap="none">
                <a:solidFill>
                  <a:srgbClr val="3F3F39"/>
                </a:solidFill>
                <a:latin typeface="Lucida Sans"/>
                <a:ea typeface="Lucida Sans"/>
                <a:cs typeface="Lucida Sans"/>
                <a:sym typeface="Lucida Sans"/>
              </a:rPr>
            </a:br>
            <a:endParaRPr sz="2400" b="0" i="0" u="none" strike="noStrike" cap="none">
              <a:solidFill>
                <a:srgbClr val="3F3F39"/>
              </a:solidFill>
              <a:latin typeface="Lucida Sans"/>
              <a:ea typeface="Lucida Sans"/>
              <a:cs typeface="Lucida Sans"/>
              <a:sym typeface="Lucida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7"/>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Module Overview</a:t>
            </a:r>
            <a:endParaRPr/>
          </a:p>
        </p:txBody>
      </p:sp>
      <p:pic>
        <p:nvPicPr>
          <p:cNvPr id="351" name="Google Shape;351;p47" descr="image001"/>
          <p:cNvPicPr preferRelativeResize="0"/>
          <p:nvPr/>
        </p:nvPicPr>
        <p:blipFill rotWithShape="1">
          <a:blip r:embed="rId3">
            <a:alphaModFix/>
          </a:blip>
          <a:srcRect/>
          <a:stretch/>
        </p:blipFill>
        <p:spPr>
          <a:xfrm>
            <a:off x="772667" y="1417637"/>
            <a:ext cx="7565428" cy="4210050"/>
          </a:xfrm>
          <a:prstGeom prst="rect">
            <a:avLst/>
          </a:prstGeom>
          <a:noFill/>
          <a:ln>
            <a:noFill/>
          </a:ln>
        </p:spPr>
      </p:pic>
      <p:sp>
        <p:nvSpPr>
          <p:cNvPr id="352" name="Google Shape;352;p47"/>
          <p:cNvSpPr/>
          <p:nvPr/>
        </p:nvSpPr>
        <p:spPr>
          <a:xfrm>
            <a:off x="831193" y="3267896"/>
            <a:ext cx="7481614" cy="509532"/>
          </a:xfrm>
          <a:prstGeom prst="rect">
            <a:avLst/>
          </a:prstGeom>
          <a:noFill/>
          <a:ln w="1143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8"/>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3F3F39"/>
              </a:buClr>
              <a:buSzPts val="2800"/>
              <a:buFont typeface="Lucida Sans"/>
              <a:buNone/>
            </a:pPr>
            <a:r>
              <a:rPr lang="en-US" sz="2800" b="0" i="0" u="none" strike="noStrike" cap="none">
                <a:solidFill>
                  <a:srgbClr val="3F3F39"/>
                </a:solidFill>
                <a:latin typeface="Lucida Sans"/>
                <a:ea typeface="Lucida Sans"/>
                <a:cs typeface="Lucida Sans"/>
                <a:sym typeface="Lucida Sans"/>
              </a:rPr>
              <a:t>Goals and Activities in this Component</a:t>
            </a:r>
            <a:endParaRPr/>
          </a:p>
        </p:txBody>
      </p:sp>
      <p:sp>
        <p:nvSpPr>
          <p:cNvPr id="359" name="Google Shape;359;p48"/>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p>
            <a:pPr marL="571500" marR="0" lvl="0" indent="-342900" algn="l" rtl="0">
              <a:spcBef>
                <a:spcPts val="0"/>
              </a:spcBef>
              <a:spcAft>
                <a:spcPts val="0"/>
              </a:spcAft>
              <a:buClr>
                <a:schemeClr val="dk1"/>
              </a:buClr>
              <a:buSzPts val="2400"/>
              <a:buFont typeface="Arial"/>
              <a:buChar char="•"/>
            </a:pPr>
            <a:r>
              <a:rPr lang="en-US" sz="2400" b="0" i="0" u="none" strike="noStrike" cap="none">
                <a:solidFill>
                  <a:srgbClr val="3F3F39"/>
                </a:solidFill>
                <a:latin typeface="Lucida Sans"/>
                <a:ea typeface="Lucida Sans"/>
                <a:cs typeface="Lucida Sans"/>
                <a:sym typeface="Lucida Sans"/>
              </a:rPr>
              <a:t>Observe lesson video and gather evidence of teacher and student actions that exemplify standards- aligned instruction.</a:t>
            </a:r>
            <a:endParaRPr/>
          </a:p>
          <a:p>
            <a:pPr marL="228600" marR="0" lvl="0" indent="0" algn="l" rtl="0">
              <a:spcBef>
                <a:spcPts val="0"/>
              </a:spcBef>
              <a:spcAft>
                <a:spcPts val="0"/>
              </a:spcAft>
              <a:buClr>
                <a:schemeClr val="dk1"/>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571500" marR="0" lvl="0" indent="-342900" algn="l" rtl="0">
              <a:spcBef>
                <a:spcPts val="0"/>
              </a:spcBef>
              <a:spcAft>
                <a:spcPts val="0"/>
              </a:spcAft>
              <a:buClr>
                <a:schemeClr val="dk1"/>
              </a:buClr>
              <a:buSzPts val="2400"/>
              <a:buFont typeface="Arial"/>
              <a:buChar char="•"/>
            </a:pPr>
            <a:r>
              <a:rPr lang="en-US" sz="2400" b="0" i="0" u="none" strike="noStrike" cap="none">
                <a:solidFill>
                  <a:srgbClr val="3F3F39"/>
                </a:solidFill>
                <a:latin typeface="Lucida Sans"/>
                <a:ea typeface="Lucida Sans"/>
                <a:cs typeface="Lucida Sans"/>
                <a:sym typeface="Lucida Sans"/>
              </a:rPr>
              <a:t>Dive into IPG: Core Actions 2 &amp; 3</a:t>
            </a:r>
            <a:endParaRPr/>
          </a:p>
          <a:p>
            <a:pPr marL="342900" marR="0" lvl="0" indent="-190500" algn="l" rtl="0">
              <a:spcBef>
                <a:spcPts val="0"/>
              </a:spcBef>
              <a:spcAft>
                <a:spcPts val="0"/>
              </a:spcAft>
              <a:buClr>
                <a:srgbClr val="3F3F39"/>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571500" marR="0" lvl="0" indent="-342900" algn="l" rtl="0">
              <a:spcBef>
                <a:spcPts val="0"/>
              </a:spcBef>
              <a:spcAft>
                <a:spcPts val="0"/>
              </a:spcAft>
              <a:buClr>
                <a:schemeClr val="dk1"/>
              </a:buClr>
              <a:buSzPts val="2400"/>
              <a:buFont typeface="Arial"/>
              <a:buChar char="•"/>
            </a:pPr>
            <a:r>
              <a:rPr lang="en-US" sz="2400" b="0" i="0" u="none" strike="noStrike" cap="none">
                <a:solidFill>
                  <a:srgbClr val="3F3F39"/>
                </a:solidFill>
                <a:latin typeface="Lucida Sans"/>
                <a:ea typeface="Lucida Sans"/>
                <a:cs typeface="Lucida Sans"/>
                <a:sym typeface="Lucida Sans"/>
              </a:rPr>
              <a:t>Watch the lesson video.</a:t>
            </a:r>
            <a:endParaRPr sz="2400" b="0" i="0" u="none" strike="noStrike" cap="none">
              <a:solidFill>
                <a:srgbClr val="3F3F39"/>
              </a:solidFill>
              <a:latin typeface="Lucida Sans"/>
              <a:ea typeface="Lucida Sans"/>
              <a:cs typeface="Lucida Sans"/>
              <a:sym typeface="Lucida Sans"/>
            </a:endParaRPr>
          </a:p>
          <a:p>
            <a:pPr marL="342900" marR="0" lvl="0" indent="-190500" algn="l" rtl="0">
              <a:spcBef>
                <a:spcPts val="0"/>
              </a:spcBef>
              <a:spcAft>
                <a:spcPts val="0"/>
              </a:spcAft>
              <a:buClr>
                <a:srgbClr val="3F3F39"/>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571500" marR="0" lvl="0" indent="-342900" algn="l" rtl="0">
              <a:spcBef>
                <a:spcPts val="0"/>
              </a:spcBef>
              <a:spcAft>
                <a:spcPts val="0"/>
              </a:spcAft>
              <a:buClr>
                <a:schemeClr val="dk1"/>
              </a:buClr>
              <a:buSzPts val="2400"/>
              <a:buFont typeface="Arial"/>
              <a:buChar char="•"/>
            </a:pPr>
            <a:r>
              <a:rPr lang="en-US" sz="2400" b="0" i="0" u="none" strike="noStrike" cap="none">
                <a:solidFill>
                  <a:srgbClr val="3F3F39"/>
                </a:solidFill>
                <a:latin typeface="Lucida Sans"/>
                <a:ea typeface="Lucida Sans"/>
                <a:cs typeface="Lucida Sans"/>
                <a:sym typeface="Lucida Sans"/>
              </a:rPr>
              <a:t>Complete the IPG Coaching Tool.</a:t>
            </a:r>
            <a:endParaRPr sz="2400" b="0" i="0" u="none" strike="noStrike" cap="none">
              <a:solidFill>
                <a:srgbClr val="3F3F39"/>
              </a:solidFill>
              <a:latin typeface="Lucida Sans"/>
              <a:ea typeface="Lucida Sans"/>
              <a:cs typeface="Lucida Sans"/>
              <a:sym typeface="Lucida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9"/>
          <p:cNvSpPr txBox="1">
            <a:spLocks noGrp="1"/>
          </p:cNvSpPr>
          <p:nvPr>
            <p:ph type="title"/>
          </p:nvPr>
        </p:nvSpPr>
        <p:spPr>
          <a:xfrm>
            <a:off x="457200" y="237003"/>
            <a:ext cx="8229600" cy="606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Core Action 2</a:t>
            </a:r>
            <a:endParaRPr/>
          </a:p>
        </p:txBody>
      </p:sp>
      <p:sp>
        <p:nvSpPr>
          <p:cNvPr id="366" name="Google Shape;366;p49"/>
          <p:cNvSpPr txBox="1">
            <a:spLocks noGrp="1"/>
          </p:cNvSpPr>
          <p:nvPr>
            <p:ph type="body" idx="1"/>
          </p:nvPr>
        </p:nvSpPr>
        <p:spPr>
          <a:xfrm>
            <a:off x="312750" y="690600"/>
            <a:ext cx="8524200" cy="46587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rgbClr val="000000"/>
              </a:buClr>
              <a:buSzPts val="1100"/>
              <a:buFont typeface="Arial"/>
              <a:buNone/>
            </a:pPr>
            <a:r>
              <a:rPr lang="en-US" sz="2127" i="1" dirty="0">
                <a:solidFill>
                  <a:schemeClr val="accent1"/>
                </a:solidFill>
              </a:rPr>
              <a:t>Employ questions and tasks, both oral and written, that are text-specific and accurately address the analytical thinking required by the grade-level standards.</a:t>
            </a:r>
            <a:endParaRPr dirty="0"/>
          </a:p>
          <a:p>
            <a:pPr marL="0" lvl="0" indent="0" algn="ctr" rtl="0">
              <a:lnSpc>
                <a:spcPct val="80000"/>
              </a:lnSpc>
              <a:spcBef>
                <a:spcPts val="0"/>
              </a:spcBef>
              <a:spcAft>
                <a:spcPts val="0"/>
              </a:spcAft>
              <a:buClr>
                <a:srgbClr val="000000"/>
              </a:buClr>
              <a:buSzPts val="1100"/>
              <a:buFont typeface="Arial"/>
              <a:buNone/>
            </a:pPr>
            <a:endParaRPr sz="2127" i="1" dirty="0">
              <a:solidFill>
                <a:schemeClr val="lt2"/>
              </a:solidFill>
            </a:endParaRPr>
          </a:p>
          <a:p>
            <a:pPr marL="0" lvl="0" indent="0" algn="l" rtl="0">
              <a:lnSpc>
                <a:spcPct val="80000"/>
              </a:lnSpc>
              <a:spcBef>
                <a:spcPts val="407"/>
              </a:spcBef>
              <a:spcAft>
                <a:spcPts val="0"/>
              </a:spcAft>
              <a:buClr>
                <a:srgbClr val="000000"/>
              </a:buClr>
              <a:buSzPts val="1100"/>
              <a:buFont typeface="Arial"/>
              <a:buNone/>
            </a:pPr>
            <a:r>
              <a:rPr lang="en-US" sz="2035" dirty="0"/>
              <a:t>Indicators:</a:t>
            </a:r>
            <a:endParaRPr dirty="0"/>
          </a:p>
          <a:p>
            <a:pPr marL="0" lvl="0" indent="0" algn="l" rtl="0">
              <a:lnSpc>
                <a:spcPct val="80000"/>
              </a:lnSpc>
              <a:spcBef>
                <a:spcPts val="407"/>
              </a:spcBef>
              <a:spcAft>
                <a:spcPts val="0"/>
              </a:spcAft>
              <a:buClr>
                <a:srgbClr val="000000"/>
              </a:buClr>
              <a:buSzPts val="1100"/>
              <a:buFont typeface="Arial"/>
              <a:buNone/>
            </a:pPr>
            <a:endParaRPr sz="800" dirty="0">
              <a:solidFill>
                <a:schemeClr val="lt2"/>
              </a:solidFill>
            </a:endParaRPr>
          </a:p>
          <a:p>
            <a:pPr marL="457200" lvl="0" indent="-437715" algn="l" rtl="0">
              <a:lnSpc>
                <a:spcPct val="80000"/>
              </a:lnSpc>
              <a:spcBef>
                <a:spcPts val="407"/>
              </a:spcBef>
              <a:spcAft>
                <a:spcPts val="0"/>
              </a:spcAft>
              <a:buClr>
                <a:schemeClr val="dk1"/>
              </a:buClr>
              <a:buSzPts val="1800"/>
              <a:buFont typeface="+mj-lt"/>
              <a:buAutoNum type="alphaUcPeriod"/>
            </a:pPr>
            <a:r>
              <a:rPr lang="en-US" sz="1800" dirty="0"/>
              <a:t>Questions and tasks address the text by attending to its particular qualitative features: its meaning/purpose and/or language, structure(s), or knowledge demands.</a:t>
            </a:r>
            <a:endParaRPr sz="1800" dirty="0"/>
          </a:p>
          <a:p>
            <a:pPr marL="457200" lvl="0" indent="-404606" algn="l" rtl="0">
              <a:lnSpc>
                <a:spcPct val="80000"/>
              </a:lnSpc>
              <a:spcBef>
                <a:spcPts val="407"/>
              </a:spcBef>
              <a:spcAft>
                <a:spcPts val="0"/>
              </a:spcAft>
              <a:buClr>
                <a:srgbClr val="000000"/>
              </a:buClr>
              <a:buSzPts val="1100"/>
              <a:buFont typeface="+mj-lt"/>
              <a:buAutoNum type="alphaUcPeriod"/>
            </a:pPr>
            <a:endParaRPr sz="1800" dirty="0"/>
          </a:p>
          <a:p>
            <a:pPr marL="457200" lvl="0" indent="-437715" algn="l" rtl="0">
              <a:lnSpc>
                <a:spcPct val="80000"/>
              </a:lnSpc>
              <a:spcBef>
                <a:spcPts val="407"/>
              </a:spcBef>
              <a:spcAft>
                <a:spcPts val="0"/>
              </a:spcAft>
              <a:buClr>
                <a:schemeClr val="dk1"/>
              </a:buClr>
              <a:buSzPts val="1800"/>
              <a:buFont typeface="+mj-lt"/>
              <a:buAutoNum type="alphaUcPeriod"/>
            </a:pPr>
            <a:r>
              <a:rPr lang="en-US" sz="1800" dirty="0"/>
              <a:t>Questions and tasks require students to use evidence from the text to demonstrate understanding and to support their ideas about the text. These ideas are expressed through written and/or oral responses.</a:t>
            </a:r>
            <a:endParaRPr sz="1800" dirty="0"/>
          </a:p>
          <a:p>
            <a:pPr marL="457200" lvl="0" indent="-404606" algn="l" rtl="0">
              <a:lnSpc>
                <a:spcPct val="80000"/>
              </a:lnSpc>
              <a:spcBef>
                <a:spcPts val="407"/>
              </a:spcBef>
              <a:spcAft>
                <a:spcPts val="0"/>
              </a:spcAft>
              <a:buClr>
                <a:srgbClr val="000000"/>
              </a:buClr>
              <a:buSzPts val="1100"/>
              <a:buFont typeface="+mj-lt"/>
              <a:buAutoNum type="alphaUcPeriod"/>
            </a:pPr>
            <a:endParaRPr sz="1800" dirty="0"/>
          </a:p>
          <a:p>
            <a:pPr marL="457200" lvl="0" indent="-437715" algn="l" rtl="0">
              <a:lnSpc>
                <a:spcPct val="80000"/>
              </a:lnSpc>
              <a:spcBef>
                <a:spcPts val="407"/>
              </a:spcBef>
              <a:spcAft>
                <a:spcPts val="0"/>
              </a:spcAft>
              <a:buClr>
                <a:schemeClr val="dk1"/>
              </a:buClr>
              <a:buSzPts val="1800"/>
              <a:buFont typeface="+mj-lt"/>
              <a:buAutoNum type="alphaUcPeriod"/>
            </a:pPr>
            <a:r>
              <a:rPr lang="en-US" sz="1800" dirty="0"/>
              <a:t>Questions and tasks attend to the words (academic vocabulary), phrases, and sentences within the text.</a:t>
            </a:r>
            <a:endParaRPr sz="1800" dirty="0"/>
          </a:p>
          <a:p>
            <a:pPr marL="457200" lvl="0" indent="-404606" algn="l" rtl="0">
              <a:lnSpc>
                <a:spcPct val="80000"/>
              </a:lnSpc>
              <a:spcBef>
                <a:spcPts val="407"/>
              </a:spcBef>
              <a:spcAft>
                <a:spcPts val="0"/>
              </a:spcAft>
              <a:buClr>
                <a:srgbClr val="000000"/>
              </a:buClr>
              <a:buSzPts val="1100"/>
              <a:buFont typeface="+mj-lt"/>
              <a:buAutoNum type="alphaUcPeriod"/>
            </a:pPr>
            <a:endParaRPr sz="1800" dirty="0"/>
          </a:p>
          <a:p>
            <a:pPr marL="457200" lvl="0" indent="-437715" algn="l" rtl="0">
              <a:lnSpc>
                <a:spcPct val="80000"/>
              </a:lnSpc>
              <a:spcBef>
                <a:spcPts val="407"/>
              </a:spcBef>
              <a:spcAft>
                <a:spcPts val="0"/>
              </a:spcAft>
              <a:buClr>
                <a:schemeClr val="dk1"/>
              </a:buClr>
              <a:buSzPts val="1800"/>
              <a:buFont typeface="+mj-lt"/>
              <a:buAutoNum type="alphaUcPeriod"/>
            </a:pPr>
            <a:r>
              <a:rPr lang="en-US" sz="1800" dirty="0"/>
              <a:t>Questions are sequenced to build knowledge by guiding students to delve deeper into text and graphics.</a:t>
            </a:r>
            <a:endParaRPr sz="2127" i="1" dirty="0">
              <a:solidFill>
                <a:schemeClr val="accent1"/>
              </a:solidFill>
            </a:endParaRPr>
          </a:p>
          <a:p>
            <a:pPr marL="457200" marR="0" lvl="0" indent="-457200" algn="l" rtl="0">
              <a:lnSpc>
                <a:spcPct val="80000"/>
              </a:lnSpc>
              <a:spcBef>
                <a:spcPts val="1044"/>
              </a:spcBef>
              <a:spcAft>
                <a:spcPts val="0"/>
              </a:spcAft>
              <a:buClr>
                <a:srgbClr val="3F3F39"/>
              </a:buClr>
              <a:buSzPts val="555"/>
              <a:buFont typeface="Calibri"/>
              <a:buNone/>
            </a:pPr>
            <a:endParaRPr sz="2220" b="0" i="0" u="none" strike="noStrike" cap="none" dirty="0">
              <a:solidFill>
                <a:schemeClr val="dk1"/>
              </a:solidFill>
              <a:latin typeface="Lucida Sans"/>
              <a:ea typeface="Lucida Sans"/>
              <a:cs typeface="Lucida Sans"/>
              <a:sym typeface="Lucida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Google Shape;372;p50"/>
          <p:cNvPicPr preferRelativeResize="0"/>
          <p:nvPr/>
        </p:nvPicPr>
        <p:blipFill>
          <a:blip r:embed="rId3">
            <a:alphaModFix/>
          </a:blip>
          <a:stretch>
            <a:fillRect/>
          </a:stretch>
        </p:blipFill>
        <p:spPr>
          <a:xfrm>
            <a:off x="152400" y="1592875"/>
            <a:ext cx="8800476" cy="3179150"/>
          </a:xfrm>
          <a:prstGeom prst="rect">
            <a:avLst/>
          </a:prstGeom>
          <a:noFill/>
          <a:ln>
            <a:noFill/>
          </a:ln>
        </p:spPr>
      </p:pic>
      <p:sp>
        <p:nvSpPr>
          <p:cNvPr id="373" name="Google Shape;373;p50"/>
          <p:cNvSpPr txBox="1">
            <a:spLocks noGrp="1"/>
          </p:cNvSpPr>
          <p:nvPr>
            <p:ph type="title"/>
          </p:nvPr>
        </p:nvSpPr>
        <p:spPr>
          <a:xfrm>
            <a:off x="457200" y="580548"/>
            <a:ext cx="8229600" cy="60599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Core Action 2</a:t>
            </a:r>
            <a:endParaRPr/>
          </a:p>
        </p:txBody>
      </p:sp>
      <p:sp>
        <p:nvSpPr>
          <p:cNvPr id="374" name="Google Shape;374;p50"/>
          <p:cNvSpPr txBox="1"/>
          <p:nvPr/>
        </p:nvSpPr>
        <p:spPr>
          <a:xfrm>
            <a:off x="6271772" y="1105693"/>
            <a:ext cx="2681100" cy="688499"/>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500"/>
              <a:buFont typeface="Allerta"/>
              <a:buNone/>
            </a:pPr>
            <a:r>
              <a:rPr lang="en-US" sz="1500" b="0" i="0" u="none" strike="noStrike" cap="none">
                <a:solidFill>
                  <a:schemeClr val="dk1"/>
                </a:solidFill>
                <a:latin typeface="Allerta"/>
                <a:ea typeface="Allerta"/>
                <a:cs typeface="Allerta"/>
                <a:sym typeface="Allerta"/>
              </a:rPr>
              <a:t>Rating scale</a:t>
            </a:r>
            <a:endParaRPr/>
          </a:p>
        </p:txBody>
      </p:sp>
      <p:cxnSp>
        <p:nvCxnSpPr>
          <p:cNvPr id="375" name="Google Shape;375;p50"/>
          <p:cNvCxnSpPr/>
          <p:nvPr/>
        </p:nvCxnSpPr>
        <p:spPr>
          <a:xfrm flipH="1">
            <a:off x="5970595" y="1592870"/>
            <a:ext cx="855300" cy="1259700"/>
          </a:xfrm>
          <a:prstGeom prst="straightConnector1">
            <a:avLst/>
          </a:prstGeom>
          <a:noFill/>
          <a:ln w="38100" cap="flat" cmpd="sng">
            <a:solidFill>
              <a:srgbClr val="FF0000"/>
            </a:solidFill>
            <a:prstDash val="solid"/>
            <a:round/>
            <a:headEnd type="none" w="sm" len="sm"/>
            <a:tailEnd type="stealth" w="lg" len="lg"/>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1"/>
          <p:cNvSpPr txBox="1">
            <a:spLocks noGrp="1"/>
          </p:cNvSpPr>
          <p:nvPr>
            <p:ph type="title"/>
          </p:nvPr>
        </p:nvSpPr>
        <p:spPr>
          <a:xfrm>
            <a:off x="457200" y="283267"/>
            <a:ext cx="8229600" cy="82264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Core Action 3</a:t>
            </a:r>
            <a:endParaRPr/>
          </a:p>
        </p:txBody>
      </p:sp>
      <p:sp>
        <p:nvSpPr>
          <p:cNvPr id="382" name="Google Shape;382;p51"/>
          <p:cNvSpPr txBox="1">
            <a:spLocks noGrp="1"/>
          </p:cNvSpPr>
          <p:nvPr>
            <p:ph type="body" idx="1"/>
          </p:nvPr>
        </p:nvSpPr>
        <p:spPr>
          <a:xfrm>
            <a:off x="457200" y="1243458"/>
            <a:ext cx="8229600" cy="506209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1"/>
              </a:buClr>
              <a:buSzPts val="555"/>
              <a:buFont typeface="Arial"/>
              <a:buNone/>
            </a:pPr>
            <a:r>
              <a:rPr lang="en-US" sz="2220" b="0" i="1" u="none" strike="noStrike" cap="none" dirty="0">
                <a:solidFill>
                  <a:schemeClr val="accent1"/>
                </a:solidFill>
                <a:latin typeface="Lucida Sans"/>
                <a:ea typeface="Lucida Sans"/>
                <a:cs typeface="Lucida Sans"/>
                <a:sym typeface="Lucida Sans"/>
              </a:rPr>
              <a:t>Provide all students with opportunities to engage in the work of the lesson.</a:t>
            </a:r>
            <a:endParaRPr dirty="0"/>
          </a:p>
          <a:p>
            <a:pPr marL="0" marR="0" lvl="0" indent="0" algn="ctr" rtl="0">
              <a:lnSpc>
                <a:spcPct val="90000"/>
              </a:lnSpc>
              <a:spcBef>
                <a:spcPts val="0"/>
              </a:spcBef>
              <a:spcAft>
                <a:spcPts val="0"/>
              </a:spcAft>
              <a:buClr>
                <a:schemeClr val="accent1"/>
              </a:buClr>
              <a:buSzPts val="555"/>
              <a:buFont typeface="Arial"/>
              <a:buNone/>
            </a:pPr>
            <a:endParaRPr sz="2220" b="0" i="1" u="none" strike="noStrike" cap="none" dirty="0">
              <a:solidFill>
                <a:schemeClr val="accent1"/>
              </a:solidFill>
              <a:latin typeface="Lucida Sans"/>
              <a:ea typeface="Lucida Sans"/>
              <a:cs typeface="Lucida Sans"/>
              <a:sym typeface="Lucida Sans"/>
            </a:endParaRPr>
          </a:p>
          <a:p>
            <a:pPr marL="0" marR="0" lvl="0" indent="0" algn="l" rtl="0">
              <a:lnSpc>
                <a:spcPct val="90000"/>
              </a:lnSpc>
              <a:spcBef>
                <a:spcPts val="407"/>
              </a:spcBef>
              <a:spcAft>
                <a:spcPts val="0"/>
              </a:spcAft>
              <a:buClr>
                <a:schemeClr val="dk1"/>
              </a:buClr>
              <a:buSzPts val="550"/>
              <a:buFont typeface="Arial"/>
              <a:buNone/>
            </a:pPr>
            <a:r>
              <a:rPr lang="en-US" sz="2200" b="0" i="0" u="none" strike="noStrike" cap="none" dirty="0">
                <a:solidFill>
                  <a:srgbClr val="3F3F39"/>
                </a:solidFill>
                <a:latin typeface="Lucida Sans"/>
                <a:ea typeface="Lucida Sans"/>
                <a:cs typeface="Lucida Sans"/>
                <a:sym typeface="Lucida Sans"/>
              </a:rPr>
              <a:t>Indicators:</a:t>
            </a:r>
            <a:endParaRPr dirty="0"/>
          </a:p>
          <a:p>
            <a:pPr marL="0" marR="0" lvl="0" indent="0" algn="l" rtl="0">
              <a:lnSpc>
                <a:spcPct val="90000"/>
              </a:lnSpc>
              <a:spcBef>
                <a:spcPts val="407"/>
              </a:spcBef>
              <a:spcAft>
                <a:spcPts val="0"/>
              </a:spcAft>
              <a:buClr>
                <a:schemeClr val="dk1"/>
              </a:buClr>
              <a:buSzPts val="250"/>
              <a:buFont typeface="Arial"/>
              <a:buNone/>
            </a:pPr>
            <a:endParaRPr sz="1000" b="0" i="0" u="none" strike="noStrike" cap="none" dirty="0">
              <a:solidFill>
                <a:srgbClr val="3F3F39"/>
              </a:solidFill>
              <a:latin typeface="Lucida Sans"/>
              <a:ea typeface="Lucida Sans"/>
              <a:cs typeface="Lucida Sans"/>
              <a:sym typeface="Lucida Sans"/>
            </a:endParaRPr>
          </a:p>
          <a:p>
            <a:pPr marL="459752" lvl="0" indent="-457200" algn="l" rtl="0">
              <a:lnSpc>
                <a:spcPct val="90000"/>
              </a:lnSpc>
              <a:spcBef>
                <a:spcPts val="444"/>
              </a:spcBef>
              <a:spcAft>
                <a:spcPts val="0"/>
              </a:spcAft>
              <a:buClr>
                <a:schemeClr val="dk1"/>
              </a:buClr>
              <a:buSzPts val="2200"/>
              <a:buFont typeface="+mj-lt"/>
              <a:buAutoNum type="alphaUcPeriod"/>
            </a:pPr>
            <a:r>
              <a:rPr lang="en-US" sz="2200" dirty="0"/>
              <a:t>The teacher poses questions and tasks for students to do the majority of the work: speaking/ listening, reading, and/or writing. Students do the majority of the work of the lesson.</a:t>
            </a:r>
            <a:endParaRPr dirty="0"/>
          </a:p>
          <a:p>
            <a:pPr marL="459751" lvl="0" indent="-457200" algn="l" rtl="0">
              <a:lnSpc>
                <a:spcPct val="90000"/>
              </a:lnSpc>
              <a:spcBef>
                <a:spcPts val="444"/>
              </a:spcBef>
              <a:spcAft>
                <a:spcPts val="0"/>
              </a:spcAft>
              <a:buClr>
                <a:srgbClr val="000000"/>
              </a:buClr>
              <a:buSzPts val="1100"/>
              <a:buFont typeface="+mj-lt"/>
              <a:buAutoNum type="alphaUcPeriod"/>
            </a:pPr>
            <a:endParaRPr sz="2200" dirty="0"/>
          </a:p>
          <a:p>
            <a:pPr marL="459752" lvl="0" indent="-457200" algn="l" rtl="0">
              <a:lnSpc>
                <a:spcPct val="90000"/>
              </a:lnSpc>
              <a:spcBef>
                <a:spcPts val="444"/>
              </a:spcBef>
              <a:spcAft>
                <a:spcPts val="0"/>
              </a:spcAft>
              <a:buClr>
                <a:schemeClr val="dk1"/>
              </a:buClr>
              <a:buSzPts val="2200"/>
              <a:buFont typeface="+mj-lt"/>
              <a:buAutoNum type="alphaUcPeriod"/>
            </a:pPr>
            <a:r>
              <a:rPr lang="en-US" sz="2200" dirty="0"/>
              <a:t>The teacher cultivates reasoning and meaning making by allowing students to productively struggle. Students persevere through difficulty.</a:t>
            </a:r>
            <a:r>
              <a:rPr lang="en-US" sz="1800" dirty="0"/>
              <a:t>	</a:t>
            </a:r>
            <a:endParaRPr sz="2200" dirty="0"/>
          </a:p>
          <a:p>
            <a:pPr marL="2552" marR="0" lvl="0" indent="0" algn="l" rtl="0">
              <a:lnSpc>
                <a:spcPct val="90000"/>
              </a:lnSpc>
              <a:spcBef>
                <a:spcPts val="444"/>
              </a:spcBef>
              <a:spcAft>
                <a:spcPts val="0"/>
              </a:spcAft>
              <a:buClr>
                <a:schemeClr val="dk1"/>
              </a:buClr>
              <a:buSzPts val="2200"/>
              <a:buFont typeface="Arial"/>
              <a:buNone/>
            </a:pPr>
            <a:r>
              <a:rPr lang="en-US" sz="2200" b="0" i="0" u="none" strike="noStrike" cap="none" dirty="0">
                <a:solidFill>
                  <a:srgbClr val="3F3F39"/>
                </a:solidFill>
                <a:latin typeface="Lucida Sans"/>
                <a:ea typeface="Lucida Sans"/>
                <a:cs typeface="Lucida Sans"/>
                <a:sym typeface="Lucida Sans"/>
              </a:rPr>
              <a:t>					</a:t>
            </a:r>
            <a:r>
              <a:rPr lang="en-US" sz="2000" b="0" i="0" u="none" strike="noStrike" cap="none" dirty="0">
                <a:solidFill>
                  <a:srgbClr val="3F3F39"/>
                </a:solidFill>
                <a:latin typeface="Lucida Sans"/>
                <a:ea typeface="Lucida Sans"/>
                <a:cs typeface="Lucida Sans"/>
                <a:sym typeface="Lucida Sans"/>
              </a:rPr>
              <a:t>     </a:t>
            </a:r>
            <a:r>
              <a:rPr lang="en-US" sz="2000" b="0" i="1" u="none" strike="noStrike" cap="none" dirty="0">
                <a:solidFill>
                  <a:srgbClr val="3F3F39"/>
                </a:solidFill>
                <a:latin typeface="Lucida Sans"/>
                <a:ea typeface="Lucida Sans"/>
                <a:cs typeface="Lucida Sans"/>
                <a:sym typeface="Lucida Sans"/>
              </a:rPr>
              <a:t>(continued on next slide)</a:t>
            </a:r>
            <a:endParaRPr sz="2000" b="0" i="1" u="none" strike="noStrike" cap="none" dirty="0">
              <a:solidFill>
                <a:srgbClr val="3F3F39"/>
              </a:solidFill>
              <a:latin typeface="Lucida Sans"/>
              <a:ea typeface="Lucida Sans"/>
              <a:cs typeface="Lucida Sans"/>
              <a:sym typeface="Lucida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2"/>
          <p:cNvSpPr txBox="1">
            <a:spLocks noGrp="1"/>
          </p:cNvSpPr>
          <p:nvPr>
            <p:ph type="title"/>
          </p:nvPr>
        </p:nvSpPr>
        <p:spPr>
          <a:xfrm>
            <a:off x="457200" y="130873"/>
            <a:ext cx="8229600" cy="653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Core Action 3</a:t>
            </a:r>
            <a:endParaRPr/>
          </a:p>
        </p:txBody>
      </p:sp>
      <p:sp>
        <p:nvSpPr>
          <p:cNvPr id="389" name="Google Shape;389;p52"/>
          <p:cNvSpPr txBox="1">
            <a:spLocks noGrp="1"/>
          </p:cNvSpPr>
          <p:nvPr>
            <p:ph type="body" idx="1"/>
          </p:nvPr>
        </p:nvSpPr>
        <p:spPr>
          <a:xfrm>
            <a:off x="312750" y="631875"/>
            <a:ext cx="8558400" cy="5400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E6641"/>
              </a:buClr>
              <a:buSzPts val="500"/>
              <a:buFont typeface="Arial"/>
              <a:buNone/>
            </a:pPr>
            <a:r>
              <a:rPr lang="en-US" sz="2000" b="0" i="1" u="none" strike="noStrike" cap="none" dirty="0">
                <a:solidFill>
                  <a:srgbClr val="0E6641"/>
                </a:solidFill>
                <a:latin typeface="Lucida Sans"/>
                <a:ea typeface="Lucida Sans"/>
                <a:cs typeface="Lucida Sans"/>
                <a:sym typeface="Lucida Sans"/>
              </a:rPr>
              <a:t>Provide all students with opportunities to engage in the work of the lesson.</a:t>
            </a:r>
            <a:endParaRPr dirty="0"/>
          </a:p>
          <a:p>
            <a:pPr marL="0" marR="0" lvl="0" indent="0" algn="l" rtl="0">
              <a:lnSpc>
                <a:spcPct val="90000"/>
              </a:lnSpc>
              <a:spcBef>
                <a:spcPts val="0"/>
              </a:spcBef>
              <a:spcAft>
                <a:spcPts val="0"/>
              </a:spcAft>
              <a:buClr>
                <a:schemeClr val="dk1"/>
              </a:buClr>
              <a:buSzPts val="500"/>
              <a:buFont typeface="Arial"/>
              <a:buNone/>
            </a:pPr>
            <a:endParaRPr sz="2000" b="0" i="0" u="none" strike="noStrike" cap="none" dirty="0">
              <a:solidFill>
                <a:schemeClr val="dk1"/>
              </a:solidFill>
              <a:latin typeface="Lucida Sans"/>
              <a:ea typeface="Lucida Sans"/>
              <a:cs typeface="Lucida Sans"/>
              <a:sym typeface="Lucida Sans"/>
            </a:endParaRPr>
          </a:p>
          <a:p>
            <a:pPr marL="0" marR="0" lvl="0" indent="0" algn="l" rtl="0">
              <a:lnSpc>
                <a:spcPct val="90000"/>
              </a:lnSpc>
              <a:spcBef>
                <a:spcPts val="0"/>
              </a:spcBef>
              <a:spcAft>
                <a:spcPts val="0"/>
              </a:spcAft>
              <a:buClr>
                <a:schemeClr val="dk1"/>
              </a:buClr>
              <a:buSzPts val="475"/>
              <a:buFont typeface="Arial"/>
              <a:buNone/>
            </a:pPr>
            <a:r>
              <a:rPr lang="en-US" sz="1900" b="0" i="0" u="none" strike="noStrike" cap="none" dirty="0">
                <a:solidFill>
                  <a:srgbClr val="3F3F39"/>
                </a:solidFill>
                <a:latin typeface="Lucida Sans"/>
                <a:ea typeface="Lucida Sans"/>
                <a:cs typeface="Lucida Sans"/>
                <a:sym typeface="Lucida Sans"/>
              </a:rPr>
              <a:t>Indicators (continued)</a:t>
            </a:r>
            <a:r>
              <a:rPr lang="en-US" sz="1900" b="0" i="1" u="none" strike="noStrike" cap="none" dirty="0">
                <a:solidFill>
                  <a:srgbClr val="3F3F39"/>
                </a:solidFill>
                <a:latin typeface="Lucida Sans"/>
                <a:ea typeface="Lucida Sans"/>
                <a:cs typeface="Lucida Sans"/>
                <a:sym typeface="Lucida Sans"/>
              </a:rPr>
              <a:t>:</a:t>
            </a:r>
            <a:endParaRPr dirty="0"/>
          </a:p>
          <a:p>
            <a:pPr marL="0" marR="0" lvl="0" indent="0" algn="l" rtl="0">
              <a:lnSpc>
                <a:spcPct val="90000"/>
              </a:lnSpc>
              <a:spcBef>
                <a:spcPts val="0"/>
              </a:spcBef>
              <a:spcAft>
                <a:spcPts val="0"/>
              </a:spcAft>
              <a:buClr>
                <a:schemeClr val="dk1"/>
              </a:buClr>
              <a:buSzPts val="275"/>
              <a:buFont typeface="Arial"/>
              <a:buNone/>
            </a:pPr>
            <a:endParaRPr sz="1100" b="0" i="0" u="none" strike="noStrike" cap="none" dirty="0">
              <a:solidFill>
                <a:srgbClr val="3F3F39"/>
              </a:solidFill>
              <a:latin typeface="Lucida Sans"/>
              <a:ea typeface="Lucida Sans"/>
              <a:cs typeface="Lucida Sans"/>
              <a:sym typeface="Lucida Sans"/>
            </a:endParaRPr>
          </a:p>
          <a:p>
            <a:pPr marL="0" lvl="0" indent="0" algn="l" rtl="0">
              <a:lnSpc>
                <a:spcPct val="90000"/>
              </a:lnSpc>
              <a:spcBef>
                <a:spcPts val="0"/>
              </a:spcBef>
              <a:spcAft>
                <a:spcPts val="0"/>
              </a:spcAft>
              <a:buClr>
                <a:srgbClr val="000000"/>
              </a:buClr>
              <a:buSzPts val="1100"/>
              <a:buFont typeface="Arial"/>
              <a:buNone/>
            </a:pPr>
            <a:endParaRPr sz="900" dirty="0"/>
          </a:p>
          <a:p>
            <a:pPr marL="457200" lvl="0" indent="-438150" algn="l" rtl="0">
              <a:lnSpc>
                <a:spcPct val="90000"/>
              </a:lnSpc>
              <a:spcBef>
                <a:spcPts val="400"/>
              </a:spcBef>
              <a:spcAft>
                <a:spcPts val="0"/>
              </a:spcAft>
              <a:buClr>
                <a:schemeClr val="dk1"/>
              </a:buClr>
              <a:buSzPts val="1600"/>
              <a:buFont typeface="+mj-lt"/>
              <a:buAutoNum type="alphaUcPeriod" startAt="3"/>
            </a:pPr>
            <a:r>
              <a:rPr lang="en-US" sz="1600" dirty="0"/>
              <a:t>The teacher expects evidence and precision from students and probes students’ answers accordingly. Students provide text evidence to support their ideas and display precision in their oral and/or written responses.</a:t>
            </a:r>
            <a:endParaRPr sz="1600" dirty="0"/>
          </a:p>
          <a:p>
            <a:pPr marL="457200" lvl="0" indent="-393700" algn="l" rtl="0">
              <a:lnSpc>
                <a:spcPct val="90000"/>
              </a:lnSpc>
              <a:spcBef>
                <a:spcPts val="400"/>
              </a:spcBef>
              <a:spcAft>
                <a:spcPts val="0"/>
              </a:spcAft>
              <a:buClr>
                <a:srgbClr val="000000"/>
              </a:buClr>
              <a:buSzPts val="1100"/>
              <a:buFont typeface="+mj-lt"/>
              <a:buAutoNum type="alphaUcPeriod" startAt="3"/>
            </a:pPr>
            <a:endParaRPr sz="1600" dirty="0"/>
          </a:p>
          <a:p>
            <a:pPr marL="457200" lvl="0" indent="-438150" algn="l" rtl="0">
              <a:lnSpc>
                <a:spcPct val="90000"/>
              </a:lnSpc>
              <a:spcBef>
                <a:spcPts val="400"/>
              </a:spcBef>
              <a:spcAft>
                <a:spcPts val="0"/>
              </a:spcAft>
              <a:buClr>
                <a:schemeClr val="dk1"/>
              </a:buClr>
              <a:buSzPts val="1600"/>
              <a:buFont typeface="+mj-lt"/>
              <a:buAutoNum type="alphaUcPeriod" startAt="3"/>
            </a:pPr>
            <a:r>
              <a:rPr lang="en-US" sz="1600" dirty="0"/>
              <a:t>The teacher creates the conditions for student conversations where students are encouraged to talk about each other’s thinking. Students talk and ask questions about each other’s thinking, in order to clarify or improve their understanding.</a:t>
            </a:r>
            <a:endParaRPr sz="1600" dirty="0"/>
          </a:p>
          <a:p>
            <a:pPr marL="457200" lvl="0" indent="-400050" algn="l" rtl="0">
              <a:lnSpc>
                <a:spcPct val="90000"/>
              </a:lnSpc>
              <a:spcBef>
                <a:spcPts val="400"/>
              </a:spcBef>
              <a:spcAft>
                <a:spcPts val="0"/>
              </a:spcAft>
              <a:buClr>
                <a:srgbClr val="000000"/>
              </a:buClr>
              <a:buSzPts val="1100"/>
              <a:buFont typeface="+mj-lt"/>
              <a:buAutoNum type="alphaUcPeriod" startAt="3"/>
            </a:pPr>
            <a:endParaRPr sz="1600" dirty="0"/>
          </a:p>
          <a:p>
            <a:pPr marL="457200" lvl="0" indent="-438150" algn="l" rtl="0">
              <a:lnSpc>
                <a:spcPct val="90000"/>
              </a:lnSpc>
              <a:spcBef>
                <a:spcPts val="400"/>
              </a:spcBef>
              <a:spcAft>
                <a:spcPts val="0"/>
              </a:spcAft>
              <a:buClr>
                <a:schemeClr val="dk1"/>
              </a:buClr>
              <a:buSzPts val="1600"/>
              <a:buFont typeface="+mj-lt"/>
              <a:buAutoNum type="alphaUcPeriod" startAt="3"/>
            </a:pPr>
            <a:r>
              <a:rPr lang="en-US" sz="1600" dirty="0"/>
              <a:t>The teacher deliberately checks for understanding throughout the lesson and adapts the lesson according to student understanding. When appropriate, students refine written and/or oral responses.</a:t>
            </a:r>
            <a:endParaRPr sz="1600" dirty="0"/>
          </a:p>
          <a:p>
            <a:pPr marL="800100" lvl="0" indent="-342900" algn="l" rtl="0">
              <a:lnSpc>
                <a:spcPct val="90000"/>
              </a:lnSpc>
              <a:spcBef>
                <a:spcPts val="400"/>
              </a:spcBef>
              <a:spcAft>
                <a:spcPts val="0"/>
              </a:spcAft>
              <a:buClr>
                <a:srgbClr val="000000"/>
              </a:buClr>
              <a:buSzPts val="1100"/>
              <a:buFont typeface="+mj-lt"/>
              <a:buAutoNum type="alphaUcPeriod" startAt="3"/>
            </a:pPr>
            <a:endParaRPr sz="1600" dirty="0"/>
          </a:p>
          <a:p>
            <a:pPr marL="457200" lvl="0" indent="-438150" algn="l" rtl="0">
              <a:lnSpc>
                <a:spcPct val="90000"/>
              </a:lnSpc>
              <a:spcBef>
                <a:spcPts val="400"/>
              </a:spcBef>
              <a:spcAft>
                <a:spcPts val="0"/>
              </a:spcAft>
              <a:buClr>
                <a:schemeClr val="dk1"/>
              </a:buClr>
              <a:buSzPts val="1600"/>
              <a:buFont typeface="+mj-lt"/>
              <a:buAutoNum type="alphaUcPeriod" startAt="3"/>
            </a:pPr>
            <a:r>
              <a:rPr lang="en-US" sz="1600" dirty="0"/>
              <a:t>When appropriate, the teacher explicitly attends to strengthening students’ language and reading foundational skills. Students demonstrate use of language conventions and decoding skills, activating such strategies as needed to read, write, and speak with grade-level fluency and skill.</a:t>
            </a:r>
            <a:endParaRPr sz="19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3"/>
          <p:cNvSpPr txBox="1">
            <a:spLocks noGrp="1"/>
          </p:cNvSpPr>
          <p:nvPr>
            <p:ph type="title"/>
          </p:nvPr>
        </p:nvSpPr>
        <p:spPr>
          <a:xfrm>
            <a:off x="457200" y="283273"/>
            <a:ext cx="8229600" cy="653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Core Action 3</a:t>
            </a:r>
            <a:endParaRPr/>
          </a:p>
        </p:txBody>
      </p:sp>
      <p:pic>
        <p:nvPicPr>
          <p:cNvPr id="396" name="Google Shape;396;p53"/>
          <p:cNvPicPr preferRelativeResize="0"/>
          <p:nvPr/>
        </p:nvPicPr>
        <p:blipFill rotWithShape="1">
          <a:blip r:embed="rId3">
            <a:alphaModFix/>
          </a:blip>
          <a:srcRect/>
          <a:stretch/>
        </p:blipFill>
        <p:spPr>
          <a:xfrm>
            <a:off x="677350" y="2108750"/>
            <a:ext cx="8009451" cy="2656225"/>
          </a:xfrm>
          <a:prstGeom prst="rect">
            <a:avLst/>
          </a:prstGeom>
          <a:noFill/>
          <a:ln>
            <a:noFill/>
          </a:ln>
        </p:spPr>
      </p:pic>
      <p:sp>
        <p:nvSpPr>
          <p:cNvPr id="397" name="Google Shape;397;p53"/>
          <p:cNvSpPr txBox="1"/>
          <p:nvPr/>
        </p:nvSpPr>
        <p:spPr>
          <a:xfrm>
            <a:off x="2791903" y="4777721"/>
            <a:ext cx="1336500" cy="678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500"/>
              <a:buFont typeface="Allerta"/>
              <a:buNone/>
            </a:pPr>
            <a:r>
              <a:rPr lang="en-US" sz="1500" b="0" i="0" u="none" strike="noStrike" cap="none">
                <a:solidFill>
                  <a:schemeClr val="dk1"/>
                </a:solidFill>
                <a:latin typeface="Allerta"/>
                <a:ea typeface="Allerta"/>
                <a:cs typeface="Allerta"/>
                <a:sym typeface="Allerta"/>
              </a:rPr>
              <a:t>Student behavior</a:t>
            </a:r>
            <a:endParaRPr/>
          </a:p>
        </p:txBody>
      </p:sp>
      <p:sp>
        <p:nvSpPr>
          <p:cNvPr id="398" name="Google Shape;398;p53"/>
          <p:cNvSpPr txBox="1"/>
          <p:nvPr/>
        </p:nvSpPr>
        <p:spPr>
          <a:xfrm>
            <a:off x="4707178" y="3523796"/>
            <a:ext cx="1336500" cy="678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500"/>
              <a:buFont typeface="Allerta"/>
              <a:buNone/>
            </a:pPr>
            <a:r>
              <a:rPr lang="en-US" sz="1500" b="0" i="0" u="none" strike="noStrike" cap="none">
                <a:solidFill>
                  <a:schemeClr val="dk1"/>
                </a:solidFill>
                <a:latin typeface="Allerta"/>
                <a:ea typeface="Allerta"/>
                <a:cs typeface="Allerta"/>
                <a:sym typeface="Allerta"/>
              </a:rPr>
              <a:t>Teacher behavior</a:t>
            </a:r>
            <a:endParaRPr/>
          </a:p>
        </p:txBody>
      </p:sp>
      <p:cxnSp>
        <p:nvCxnSpPr>
          <p:cNvPr id="399" name="Google Shape;399;p53"/>
          <p:cNvCxnSpPr/>
          <p:nvPr/>
        </p:nvCxnSpPr>
        <p:spPr>
          <a:xfrm rot="10800000">
            <a:off x="3790375" y="3700175"/>
            <a:ext cx="916800" cy="72600"/>
          </a:xfrm>
          <a:prstGeom prst="straightConnector1">
            <a:avLst/>
          </a:prstGeom>
          <a:noFill/>
          <a:ln w="38100" cap="flat" cmpd="sng">
            <a:solidFill>
              <a:srgbClr val="FF0000"/>
            </a:solidFill>
            <a:prstDash val="solid"/>
            <a:round/>
            <a:headEnd type="none" w="sm" len="sm"/>
            <a:tailEnd type="stealth" w="lg" len="lg"/>
          </a:ln>
        </p:spPr>
      </p:cxnSp>
      <p:sp>
        <p:nvSpPr>
          <p:cNvPr id="400" name="Google Shape;400;p53"/>
          <p:cNvSpPr txBox="1"/>
          <p:nvPr/>
        </p:nvSpPr>
        <p:spPr>
          <a:xfrm>
            <a:off x="6400675" y="1136778"/>
            <a:ext cx="2681100" cy="6885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500"/>
              <a:buFont typeface="Allerta"/>
              <a:buNone/>
            </a:pPr>
            <a:r>
              <a:rPr lang="en-US" sz="1500" b="0" i="0" u="none" strike="noStrike" cap="none">
                <a:solidFill>
                  <a:schemeClr val="dk1"/>
                </a:solidFill>
                <a:latin typeface="Allerta"/>
                <a:ea typeface="Allerta"/>
                <a:cs typeface="Allerta"/>
                <a:sym typeface="Allerta"/>
              </a:rPr>
              <a:t>Rating scale</a:t>
            </a:r>
            <a:endParaRPr/>
          </a:p>
        </p:txBody>
      </p:sp>
      <p:cxnSp>
        <p:nvCxnSpPr>
          <p:cNvPr id="401" name="Google Shape;401;p53"/>
          <p:cNvCxnSpPr/>
          <p:nvPr/>
        </p:nvCxnSpPr>
        <p:spPr>
          <a:xfrm flipH="1">
            <a:off x="5178300" y="1555100"/>
            <a:ext cx="1773000" cy="1166400"/>
          </a:xfrm>
          <a:prstGeom prst="straightConnector1">
            <a:avLst/>
          </a:prstGeom>
          <a:noFill/>
          <a:ln w="38100" cap="flat" cmpd="sng">
            <a:solidFill>
              <a:srgbClr val="FF0000"/>
            </a:solidFill>
            <a:prstDash val="solid"/>
            <a:round/>
            <a:headEnd type="none" w="sm" len="sm"/>
            <a:tailEnd type="stealth" w="lg" len="lg"/>
          </a:ln>
        </p:spPr>
      </p:cxnSp>
      <p:cxnSp>
        <p:nvCxnSpPr>
          <p:cNvPr id="402" name="Google Shape;402;p53"/>
          <p:cNvCxnSpPr/>
          <p:nvPr/>
        </p:nvCxnSpPr>
        <p:spPr>
          <a:xfrm rot="10800000">
            <a:off x="1863041" y="4383971"/>
            <a:ext cx="847200" cy="654300"/>
          </a:xfrm>
          <a:prstGeom prst="straightConnector1">
            <a:avLst/>
          </a:prstGeom>
          <a:noFill/>
          <a:ln w="38100" cap="flat" cmpd="sng">
            <a:solidFill>
              <a:srgbClr val="FF0000"/>
            </a:solidFill>
            <a:prstDash val="solid"/>
            <a:round/>
            <a:headEnd type="none" w="sm" len="sm"/>
            <a:tailEnd type="stealth" w="lg" len="lg"/>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Guidance: Taking Low-Inference Notes</a:t>
            </a:r>
            <a:endParaRPr/>
          </a:p>
        </p:txBody>
      </p:sp>
      <p:pic>
        <p:nvPicPr>
          <p:cNvPr id="409" name="Google Shape;409;p54"/>
          <p:cNvPicPr preferRelativeResize="0"/>
          <p:nvPr/>
        </p:nvPicPr>
        <p:blipFill rotWithShape="1">
          <a:blip r:embed="rId3">
            <a:alphaModFix/>
          </a:blip>
          <a:srcRect/>
          <a:stretch/>
        </p:blipFill>
        <p:spPr>
          <a:xfrm>
            <a:off x="163287" y="1594700"/>
            <a:ext cx="8817300" cy="2057400"/>
          </a:xfrm>
          <a:prstGeom prst="rect">
            <a:avLst/>
          </a:prstGeom>
          <a:noFill/>
          <a:ln>
            <a:noFill/>
          </a:ln>
        </p:spPr>
      </p:pic>
      <p:pic>
        <p:nvPicPr>
          <p:cNvPr id="410" name="Google Shape;410;p54"/>
          <p:cNvPicPr preferRelativeResize="0"/>
          <p:nvPr/>
        </p:nvPicPr>
        <p:blipFill rotWithShape="1">
          <a:blip r:embed="rId4">
            <a:alphaModFix/>
          </a:blip>
          <a:srcRect/>
          <a:stretch/>
        </p:blipFill>
        <p:spPr>
          <a:xfrm>
            <a:off x="1431149" y="3991300"/>
            <a:ext cx="6439211" cy="1606512"/>
          </a:xfrm>
          <a:prstGeom prst="rect">
            <a:avLst/>
          </a:prstGeom>
          <a:noFill/>
          <a:ln>
            <a:noFill/>
          </a:ln>
        </p:spPr>
      </p:pic>
      <p:sp>
        <p:nvSpPr>
          <p:cNvPr id="411" name="Google Shape;411;p54"/>
          <p:cNvSpPr txBox="1"/>
          <p:nvPr/>
        </p:nvSpPr>
        <p:spPr>
          <a:xfrm>
            <a:off x="6961625" y="5937000"/>
            <a:ext cx="2101200" cy="39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300"/>
              <a:buFont typeface="Lucida Sans"/>
              <a:buNone/>
            </a:pPr>
            <a:r>
              <a:rPr lang="en-US" sz="1300" b="0" i="0" u="none" strike="noStrike" cap="none">
                <a:solidFill>
                  <a:schemeClr val="dk1"/>
                </a:solidFill>
                <a:latin typeface="Lucida Sans"/>
                <a:ea typeface="Lucida Sans"/>
                <a:cs typeface="Lucida Sans"/>
                <a:sym typeface="Lucida Sans"/>
              </a:rPr>
              <a:t>Source: We Teach NYC</a:t>
            </a:r>
            <a:endParaRPr/>
          </a:p>
        </p:txBody>
      </p:sp>
      <p:sp>
        <p:nvSpPr>
          <p:cNvPr id="412" name="Google Shape;412;p54"/>
          <p:cNvSpPr/>
          <p:nvPr/>
        </p:nvSpPr>
        <p:spPr>
          <a:xfrm>
            <a:off x="163350" y="2410875"/>
            <a:ext cx="8817300" cy="394800"/>
          </a:xfrm>
          <a:prstGeom prst="rect">
            <a:avLst/>
          </a:prstGeom>
          <a:no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55"/>
          <p:cNvSpPr txBox="1">
            <a:spLocks noGrp="1"/>
          </p:cNvSpPr>
          <p:nvPr>
            <p:ph type="title"/>
          </p:nvPr>
        </p:nvSpPr>
        <p:spPr>
          <a:xfrm>
            <a:off x="592427" y="248545"/>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700"/>
              <a:buFont typeface="Lucida Sans"/>
              <a:buNone/>
            </a:pPr>
            <a:r>
              <a:rPr lang="en-US" sz="2800" b="0" i="0" u="none" strike="noStrike" cap="none">
                <a:solidFill>
                  <a:srgbClr val="3F3F39"/>
                </a:solidFill>
                <a:latin typeface="Lucida Sans"/>
                <a:ea typeface="Lucida Sans"/>
                <a:cs typeface="Lucida Sans"/>
                <a:sym typeface="Lucida Sans"/>
              </a:rPr>
              <a:t>Watch the Lesson Video</a:t>
            </a:r>
            <a:endParaRPr/>
          </a:p>
        </p:txBody>
      </p:sp>
      <p:sp>
        <p:nvSpPr>
          <p:cNvPr id="419" name="Google Shape;419;p55"/>
          <p:cNvSpPr txBox="1">
            <a:spLocks noGrp="1"/>
          </p:cNvSpPr>
          <p:nvPr>
            <p:ph type="body" idx="1"/>
          </p:nvPr>
        </p:nvSpPr>
        <p:spPr>
          <a:xfrm>
            <a:off x="592427" y="1378804"/>
            <a:ext cx="8094371" cy="1112035"/>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Clr>
                <a:srgbClr val="3F3F39"/>
              </a:buClr>
              <a:buSzPts val="2261"/>
              <a:buFont typeface="Lucida Sans"/>
              <a:buAutoNum type="arabicPeriod"/>
            </a:pPr>
            <a:r>
              <a:rPr lang="en-US" sz="2220" b="0" i="0" u="none" strike="noStrike" cap="none">
                <a:solidFill>
                  <a:srgbClr val="3F3F39"/>
                </a:solidFill>
                <a:latin typeface="Lucida Sans"/>
                <a:ea typeface="Lucida Sans"/>
                <a:cs typeface="Lucida Sans"/>
                <a:sym typeface="Lucida Sans"/>
              </a:rPr>
              <a:t>Take low-inference notes.  What do you see and hear?</a:t>
            </a:r>
            <a:endParaRPr/>
          </a:p>
          <a:p>
            <a:pPr marL="457200" marR="0" lvl="0" indent="-457200" algn="l" rtl="0">
              <a:lnSpc>
                <a:spcPct val="90000"/>
              </a:lnSpc>
              <a:spcBef>
                <a:spcPts val="444"/>
              </a:spcBef>
              <a:spcAft>
                <a:spcPts val="0"/>
              </a:spcAft>
              <a:buClr>
                <a:srgbClr val="3F3F39"/>
              </a:buClr>
              <a:buSzPts val="2261"/>
              <a:buFont typeface="Lucida Sans"/>
              <a:buAutoNum type="arabicPeriod"/>
            </a:pPr>
            <a:r>
              <a:rPr lang="en-US" sz="2220" b="0" i="0" u="none" strike="noStrike" cap="none">
                <a:solidFill>
                  <a:srgbClr val="3F3F39"/>
                </a:solidFill>
                <a:latin typeface="Lucida Sans"/>
                <a:ea typeface="Lucida Sans"/>
                <a:cs typeface="Lucida Sans"/>
                <a:sym typeface="Lucida Sans"/>
              </a:rPr>
              <a:t>Keep in mind CA 1A, CA 2 and CA 3, but don’t complete the Instructional Practice Guide yet.</a:t>
            </a:r>
            <a:endParaRPr/>
          </a:p>
          <a:p>
            <a:pPr marL="457200" marR="0" lvl="0" indent="-457200" algn="l" rtl="0">
              <a:lnSpc>
                <a:spcPct val="90000"/>
              </a:lnSpc>
              <a:spcBef>
                <a:spcPts val="444"/>
              </a:spcBef>
              <a:spcAft>
                <a:spcPts val="0"/>
              </a:spcAft>
              <a:buClr>
                <a:srgbClr val="3F3F39"/>
              </a:buClr>
              <a:buSzPts val="555"/>
              <a:buFont typeface="Calibri"/>
              <a:buNone/>
            </a:pPr>
            <a:endParaRPr sz="2220" b="0" i="0" u="none" strike="noStrike" cap="none">
              <a:solidFill>
                <a:srgbClr val="3F3F39"/>
              </a:solidFill>
              <a:latin typeface="Lucida Sans"/>
              <a:ea typeface="Lucida Sans"/>
              <a:cs typeface="Lucida Sans"/>
              <a:sym typeface="Lucida Sans"/>
            </a:endParaRPr>
          </a:p>
          <a:p>
            <a:pPr marL="457200" marR="0" lvl="0" indent="-457200" algn="l" rtl="0">
              <a:lnSpc>
                <a:spcPct val="90000"/>
              </a:lnSpc>
              <a:spcBef>
                <a:spcPts val="444"/>
              </a:spcBef>
              <a:spcAft>
                <a:spcPts val="0"/>
              </a:spcAft>
              <a:buClr>
                <a:srgbClr val="3F3F39"/>
              </a:buClr>
              <a:buSzPts val="555"/>
              <a:buFont typeface="Calibri"/>
              <a:buNone/>
            </a:pPr>
            <a:endParaRPr sz="2220" b="0" i="0" u="none" strike="noStrike" cap="none">
              <a:solidFill>
                <a:srgbClr val="3F3F39"/>
              </a:solidFill>
              <a:latin typeface="Lucida Sans"/>
              <a:ea typeface="Lucida Sans"/>
              <a:cs typeface="Lucida Sans"/>
              <a:sym typeface="Lucida Sans"/>
            </a:endParaRPr>
          </a:p>
          <a:p>
            <a:pPr marL="0" marR="0" lvl="0" indent="0" algn="l" rtl="0">
              <a:lnSpc>
                <a:spcPct val="90000"/>
              </a:lnSpc>
              <a:spcBef>
                <a:spcPts val="444"/>
              </a:spcBef>
              <a:spcAft>
                <a:spcPts val="0"/>
              </a:spcAft>
              <a:buClr>
                <a:srgbClr val="3F3F39"/>
              </a:buClr>
              <a:buSzPts val="555"/>
              <a:buFont typeface="Arial"/>
              <a:buNone/>
            </a:pPr>
            <a:endParaRPr sz="2220" b="0" i="0" u="none" strike="noStrike" cap="none">
              <a:solidFill>
                <a:srgbClr val="3F3F39"/>
              </a:solidFill>
              <a:latin typeface="Lucida Sans"/>
              <a:ea typeface="Lucida Sans"/>
              <a:cs typeface="Lucida Sans"/>
              <a:sym typeface="Lucida Sans"/>
            </a:endParaRPr>
          </a:p>
          <a:p>
            <a:pPr marL="1257300" marR="0" lvl="1" indent="-520700" algn="l" rtl="0">
              <a:lnSpc>
                <a:spcPct val="90000"/>
              </a:lnSpc>
              <a:spcBef>
                <a:spcPts val="444"/>
              </a:spcBef>
              <a:spcAft>
                <a:spcPts val="0"/>
              </a:spcAft>
              <a:buClr>
                <a:srgbClr val="3F3F39"/>
              </a:buClr>
              <a:buSzPts val="555"/>
              <a:buFont typeface="Arial"/>
              <a:buNone/>
            </a:pPr>
            <a:endParaRPr sz="2220" b="0" i="0" u="none" strike="noStrike" cap="none">
              <a:solidFill>
                <a:srgbClr val="3F3F39"/>
              </a:solidFill>
              <a:latin typeface="Lucida Sans"/>
              <a:ea typeface="Lucida Sans"/>
              <a:cs typeface="Lucida Sans"/>
              <a:sym typeface="Lucida Sans"/>
            </a:endParaRPr>
          </a:p>
          <a:p>
            <a:pPr marL="1257300" marR="0" lvl="1" indent="-520700" algn="l" rtl="0">
              <a:lnSpc>
                <a:spcPct val="90000"/>
              </a:lnSpc>
              <a:spcBef>
                <a:spcPts val="444"/>
              </a:spcBef>
              <a:spcAft>
                <a:spcPts val="0"/>
              </a:spcAft>
              <a:buClr>
                <a:srgbClr val="3F3F39"/>
              </a:buClr>
              <a:buSzPts val="555"/>
              <a:buFont typeface="Arial"/>
              <a:buNone/>
            </a:pPr>
            <a:endParaRPr sz="2220" b="0" i="0" u="none" strike="noStrike" cap="none">
              <a:solidFill>
                <a:srgbClr val="3F3F39"/>
              </a:solidFill>
              <a:latin typeface="Lucida Sans"/>
              <a:ea typeface="Lucida Sans"/>
              <a:cs typeface="Lucida Sans"/>
              <a:sym typeface="Lucida Sans"/>
            </a:endParaRPr>
          </a:p>
          <a:p>
            <a:pPr marL="742950" marR="0" lvl="1" indent="-285750" algn="l" rtl="0">
              <a:lnSpc>
                <a:spcPct val="90000"/>
              </a:lnSpc>
              <a:spcBef>
                <a:spcPts val="444"/>
              </a:spcBef>
              <a:spcAft>
                <a:spcPts val="0"/>
              </a:spcAft>
              <a:buClr>
                <a:srgbClr val="3F3F39"/>
              </a:buClr>
              <a:buSzPts val="555"/>
              <a:buFont typeface="Arial"/>
              <a:buNone/>
            </a:pPr>
            <a:endParaRPr sz="2220" b="0" i="0" u="none" strike="noStrike" cap="none">
              <a:solidFill>
                <a:srgbClr val="3F3F39"/>
              </a:solidFill>
              <a:latin typeface="Lucida Sans"/>
              <a:ea typeface="Lucida Sans"/>
              <a:cs typeface="Lucida Sans"/>
              <a:sym typeface="Lucida Sans"/>
            </a:endParaRPr>
          </a:p>
        </p:txBody>
      </p:sp>
      <p:pic>
        <p:nvPicPr>
          <p:cNvPr id="420" name="Google Shape;420;p55"/>
          <p:cNvPicPr preferRelativeResize="0"/>
          <p:nvPr/>
        </p:nvPicPr>
        <p:blipFill rotWithShape="1">
          <a:blip r:embed="rId3">
            <a:alphaModFix/>
          </a:blip>
          <a:srcRect/>
          <a:stretch/>
        </p:blipFill>
        <p:spPr>
          <a:xfrm>
            <a:off x="940235" y="2490839"/>
            <a:ext cx="7398754" cy="343486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9"/>
          <p:cNvSpPr txBox="1">
            <a:spLocks noGrp="1"/>
          </p:cNvSpPr>
          <p:nvPr>
            <p:ph type="title"/>
          </p:nvPr>
        </p:nvSpPr>
        <p:spPr>
          <a:xfrm>
            <a:off x="282103" y="22891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Learning Goals</a:t>
            </a:r>
            <a:endParaRPr/>
          </a:p>
        </p:txBody>
      </p:sp>
      <p:sp>
        <p:nvSpPr>
          <p:cNvPr id="211" name="Google Shape;211;p29"/>
          <p:cNvSpPr txBox="1">
            <a:spLocks noGrp="1"/>
          </p:cNvSpPr>
          <p:nvPr>
            <p:ph type="body" idx="1"/>
          </p:nvPr>
        </p:nvSpPr>
        <p:spPr>
          <a:xfrm>
            <a:off x="282103" y="1371917"/>
            <a:ext cx="8511703" cy="4596060"/>
          </a:xfrm>
          <a:prstGeom prst="rect">
            <a:avLst/>
          </a:prstGeom>
          <a:noFill/>
          <a:ln>
            <a:noFill/>
          </a:ln>
        </p:spPr>
        <p:txBody>
          <a:bodyPr spcFirstLastPara="1" wrap="square" lIns="91425" tIns="45700" rIns="91425" bIns="45700" anchor="t" anchorCtr="0">
            <a:noAutofit/>
          </a:bodyPr>
          <a:lstStyle/>
          <a:p>
            <a:pPr marL="342900" marR="0" lvl="0" indent="-288925" algn="l" rtl="0">
              <a:spcBef>
                <a:spcPts val="0"/>
              </a:spcBef>
              <a:spcAft>
                <a:spcPts val="0"/>
              </a:spcAft>
              <a:buClr>
                <a:srgbClr val="3F3F39"/>
              </a:buClr>
              <a:buSzPts val="2050"/>
              <a:buFont typeface="Arial"/>
              <a:buChar char="•"/>
            </a:pPr>
            <a:r>
              <a:rPr lang="en-US" sz="2050" b="0" i="0" u="none" strike="noStrike" cap="none">
                <a:solidFill>
                  <a:srgbClr val="3F3F39"/>
                </a:solidFill>
                <a:latin typeface="Lucida Sans"/>
                <a:ea typeface="Lucida Sans"/>
                <a:cs typeface="Lucida Sans"/>
                <a:sym typeface="Lucida Sans"/>
              </a:rPr>
              <a:t>Examine and discuss evidence of standards-aligned practice using content-specific tools and resources including Instructional Practice Guide (IPG) and Beyond the Lesson Discussion Guide.</a:t>
            </a:r>
            <a:endParaRPr sz="2050" b="0" i="0" u="none" strike="noStrike" cap="none">
              <a:solidFill>
                <a:srgbClr val="3F3F39"/>
              </a:solidFill>
              <a:latin typeface="Lucida Sans"/>
              <a:ea typeface="Lucida Sans"/>
              <a:cs typeface="Lucida Sans"/>
              <a:sym typeface="Lucida Sans"/>
            </a:endParaRPr>
          </a:p>
          <a:p>
            <a:pPr marL="342900" marR="0" lvl="0" indent="-288925" algn="l" rtl="0">
              <a:spcBef>
                <a:spcPts val="410"/>
              </a:spcBef>
              <a:spcAft>
                <a:spcPts val="0"/>
              </a:spcAft>
              <a:buClr>
                <a:srgbClr val="3F3F39"/>
              </a:buClr>
              <a:buSzPts val="2050"/>
              <a:buFont typeface="Arial"/>
              <a:buChar char="•"/>
            </a:pPr>
            <a:r>
              <a:rPr lang="en-US" sz="2050" b="0" i="0" u="none" strike="noStrike" cap="none">
                <a:solidFill>
                  <a:srgbClr val="3F3F39"/>
                </a:solidFill>
                <a:latin typeface="Lucida Sans"/>
                <a:ea typeface="Lucida Sans"/>
                <a:cs typeface="Lucida Sans"/>
                <a:sym typeface="Lucida Sans"/>
              </a:rPr>
              <a:t>Engage with authentic lesson content and discuss the related Shifts and specific standards required (e.g., read the text).</a:t>
            </a:r>
            <a:endParaRPr sz="2050" b="0" i="0" u="none" strike="noStrike" cap="none">
              <a:solidFill>
                <a:srgbClr val="3F3F39"/>
              </a:solidFill>
              <a:latin typeface="Lucida Sans"/>
              <a:ea typeface="Lucida Sans"/>
              <a:cs typeface="Lucida Sans"/>
              <a:sym typeface="Lucida Sans"/>
            </a:endParaRPr>
          </a:p>
          <a:p>
            <a:pPr marL="342900" marR="0" lvl="0" indent="-288925" algn="l" rtl="0">
              <a:spcBef>
                <a:spcPts val="410"/>
              </a:spcBef>
              <a:spcAft>
                <a:spcPts val="0"/>
              </a:spcAft>
              <a:buClr>
                <a:srgbClr val="3F3F39"/>
              </a:buClr>
              <a:buSzPts val="2050"/>
              <a:buFont typeface="Arial"/>
              <a:buChar char="•"/>
            </a:pPr>
            <a:r>
              <a:rPr lang="en-US" sz="2050" b="0" i="0" u="none" strike="noStrike" cap="none">
                <a:solidFill>
                  <a:srgbClr val="3F3F39"/>
                </a:solidFill>
                <a:latin typeface="Lucida Sans"/>
                <a:ea typeface="Lucida Sans"/>
                <a:cs typeface="Lucida Sans"/>
                <a:sym typeface="Lucida Sans"/>
              </a:rPr>
              <a:t>Observe lesson video and gather evidence of teacher and student actions that exemplify standards-aligned instruction.</a:t>
            </a:r>
            <a:endParaRPr sz="2050" b="0" i="0" u="none" strike="noStrike" cap="none">
              <a:solidFill>
                <a:srgbClr val="3F3F39"/>
              </a:solidFill>
              <a:latin typeface="Lucida Sans"/>
              <a:ea typeface="Lucida Sans"/>
              <a:cs typeface="Lucida Sans"/>
              <a:sym typeface="Lucida Sans"/>
            </a:endParaRPr>
          </a:p>
          <a:p>
            <a:pPr marL="342900" marR="0" lvl="0" indent="-288925" algn="l" rtl="0">
              <a:spcBef>
                <a:spcPts val="410"/>
              </a:spcBef>
              <a:spcAft>
                <a:spcPts val="0"/>
              </a:spcAft>
              <a:buClr>
                <a:srgbClr val="3F3F39"/>
              </a:buClr>
              <a:buSzPts val="2050"/>
              <a:buFont typeface="Arial"/>
              <a:buChar char="•"/>
            </a:pPr>
            <a:r>
              <a:rPr lang="en-US" sz="2050" b="0" i="0" u="none" strike="noStrike" cap="none">
                <a:solidFill>
                  <a:srgbClr val="3F3F39"/>
                </a:solidFill>
                <a:latin typeface="Lucida Sans"/>
                <a:ea typeface="Lucida Sans"/>
                <a:cs typeface="Lucida Sans"/>
                <a:sym typeface="Lucida Sans"/>
              </a:rPr>
              <a:t>Analyze and interpret lesson plans and student work to collect and discuss evidence of standards-aligned practice.</a:t>
            </a:r>
            <a:endParaRPr sz="2050" b="0" i="0" u="none" strike="noStrike" cap="none">
              <a:solidFill>
                <a:srgbClr val="3F3F39"/>
              </a:solidFill>
              <a:latin typeface="Lucida Sans"/>
              <a:ea typeface="Lucida Sans"/>
              <a:cs typeface="Lucida Sans"/>
              <a:sym typeface="Lucida Sans"/>
            </a:endParaRPr>
          </a:p>
          <a:p>
            <a:pPr marL="342900" marR="0" lvl="0" indent="-288925" algn="l" rtl="0">
              <a:spcBef>
                <a:spcPts val="410"/>
              </a:spcBef>
              <a:spcAft>
                <a:spcPts val="0"/>
              </a:spcAft>
              <a:buClr>
                <a:srgbClr val="3F3F39"/>
              </a:buClr>
              <a:buSzPts val="2050"/>
              <a:buFont typeface="Arial"/>
              <a:buChar char="•"/>
            </a:pPr>
            <a:r>
              <a:rPr lang="en-US" sz="2050" b="0" i="0" u="none" strike="noStrike" cap="none">
                <a:solidFill>
                  <a:srgbClr val="3F3F39"/>
                </a:solidFill>
                <a:latin typeface="Lucida Sans"/>
                <a:ea typeface="Lucida Sans"/>
                <a:cs typeface="Lucida Sans"/>
                <a:sym typeface="Lucida Sans"/>
              </a:rPr>
              <a:t>Summarize overall trends of standards-aligned practice and discuss implications and next steps based on a variety of specific roles and contexts.</a:t>
            </a:r>
            <a:endParaRPr sz="2050" b="0" i="0" u="none" strike="noStrike" cap="none">
              <a:solidFill>
                <a:srgbClr val="3F3F39"/>
              </a:solidFill>
              <a:latin typeface="Lucida Sans"/>
              <a:ea typeface="Lucida Sans"/>
              <a:cs typeface="Lucida Sans"/>
              <a:sym typeface="Lucida Sans"/>
            </a:endParaRPr>
          </a:p>
          <a:p>
            <a:pPr marL="342900" marR="0" lvl="0" indent="-342900" algn="l" rtl="0">
              <a:lnSpc>
                <a:spcPct val="90000"/>
              </a:lnSpc>
              <a:spcBef>
                <a:spcPts val="444"/>
              </a:spcBef>
              <a:spcAft>
                <a:spcPts val="0"/>
              </a:spcAft>
              <a:buClr>
                <a:srgbClr val="3F3F39"/>
              </a:buClr>
              <a:buSzPts val="450"/>
              <a:buFont typeface="Arial"/>
              <a:buNone/>
            </a:pPr>
            <a:endParaRPr sz="1800" b="0" i="0" u="none" strike="noStrike" cap="none">
              <a:solidFill>
                <a:srgbClr val="3F3F39"/>
              </a:solidFill>
              <a:latin typeface="Lucida Sans"/>
              <a:ea typeface="Lucida Sans"/>
              <a:cs typeface="Lucida Sans"/>
              <a:sym typeface="Lucida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56"/>
          <p:cNvSpPr txBox="1">
            <a:spLocks noGrp="1"/>
          </p:cNvSpPr>
          <p:nvPr>
            <p:ph type="body" idx="1"/>
          </p:nvPr>
        </p:nvSpPr>
        <p:spPr>
          <a:xfrm>
            <a:off x="457200" y="1815099"/>
            <a:ext cx="8229600" cy="3133423"/>
          </a:xfrm>
          <a:prstGeom prst="rect">
            <a:avLst/>
          </a:prstGeom>
          <a:noFill/>
          <a:ln>
            <a:noFill/>
          </a:ln>
        </p:spPr>
        <p:txBody>
          <a:bodyPr spcFirstLastPara="1" wrap="square" lIns="91425" tIns="45700" rIns="91425" bIns="45700" anchor="t" anchorCtr="0">
            <a:noAutofit/>
          </a:bodyPr>
          <a:lstStyle/>
          <a:p>
            <a:pPr marL="571500" marR="0" lvl="0" indent="-342900" algn="l" rtl="0">
              <a:spcBef>
                <a:spcPts val="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Spend time </a:t>
            </a:r>
            <a:r>
              <a:rPr lang="en-US" sz="2400" b="0" i="1" u="none" strike="noStrike" cap="none">
                <a:solidFill>
                  <a:srgbClr val="3F3F39"/>
                </a:solidFill>
                <a:latin typeface="Lucida Sans"/>
                <a:ea typeface="Lucida Sans"/>
                <a:cs typeface="Lucida Sans"/>
                <a:sym typeface="Lucida Sans"/>
              </a:rPr>
              <a:t>individually</a:t>
            </a:r>
            <a:r>
              <a:rPr lang="en-US" sz="2400" b="0" i="0" u="none" strike="noStrike" cap="none">
                <a:solidFill>
                  <a:srgbClr val="3F3F39"/>
                </a:solidFill>
                <a:latin typeface="Lucida Sans"/>
                <a:ea typeface="Lucida Sans"/>
                <a:cs typeface="Lucida Sans"/>
                <a:sym typeface="Lucida Sans"/>
              </a:rPr>
              <a:t> </a:t>
            </a:r>
            <a:r>
              <a:rPr lang="en-US" sz="2400" b="0" i="0" u="none" strike="noStrike" cap="none">
                <a:solidFill>
                  <a:srgbClr val="3F3F39"/>
                </a:solidFill>
                <a:highlight>
                  <a:srgbClr val="FFFFFF"/>
                </a:highlight>
                <a:latin typeface="Lucida Sans"/>
                <a:ea typeface="Lucida Sans"/>
                <a:cs typeface="Lucida Sans"/>
                <a:sym typeface="Lucida Sans"/>
              </a:rPr>
              <a:t>applying the low-inference notes you gathered from the lesson video to the indicators under each of the Core Actions.</a:t>
            </a:r>
            <a:endParaRPr/>
          </a:p>
          <a:p>
            <a:pPr marL="342900" marR="0" lvl="0" indent="-190500" algn="l" rtl="0">
              <a:spcBef>
                <a:spcPts val="400"/>
              </a:spcBef>
              <a:spcAft>
                <a:spcPts val="0"/>
              </a:spcAft>
              <a:buClr>
                <a:srgbClr val="3F3F39"/>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571500" marR="0" lvl="0" indent="-342900" algn="l" rtl="0">
              <a:spcBef>
                <a:spcPts val="40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Discuss the indicators and share the evidence with colleagues.</a:t>
            </a:r>
            <a:endParaRPr/>
          </a:p>
          <a:p>
            <a:pPr marL="0" marR="0" lvl="0" indent="0" algn="l" rtl="0">
              <a:lnSpc>
                <a:spcPct val="100000"/>
              </a:lnSpc>
              <a:spcBef>
                <a:spcPts val="400"/>
              </a:spcBef>
              <a:spcAft>
                <a:spcPts val="0"/>
              </a:spcAft>
              <a:buClr>
                <a:srgbClr val="3F3F39"/>
              </a:buClr>
              <a:buSzPts val="2400"/>
              <a:buFont typeface="Arial"/>
              <a:buNone/>
            </a:pPr>
            <a:endParaRPr sz="2400" b="0" i="0" u="none" strike="noStrike" cap="none">
              <a:solidFill>
                <a:schemeClr val="lt2"/>
              </a:solidFill>
              <a:latin typeface="Lucida Sans"/>
              <a:ea typeface="Lucida Sans"/>
              <a:cs typeface="Lucida Sans"/>
              <a:sym typeface="Lucida Sans"/>
            </a:endParaRPr>
          </a:p>
          <a:p>
            <a:pPr marL="457200" marR="0" lvl="0" indent="-457200" algn="l" rtl="0">
              <a:lnSpc>
                <a:spcPct val="100000"/>
              </a:lnSpc>
              <a:spcBef>
                <a:spcPts val="400"/>
              </a:spcBef>
              <a:spcAft>
                <a:spcPts val="0"/>
              </a:spcAft>
              <a:buClr>
                <a:srgbClr val="3F3F39"/>
              </a:buClr>
              <a:buSzPts val="600"/>
              <a:buFont typeface="Calibri"/>
              <a:buNone/>
            </a:pPr>
            <a:endParaRPr sz="2400" b="0" i="0" u="none" strike="noStrike" cap="none">
              <a:solidFill>
                <a:schemeClr val="lt2"/>
              </a:solidFill>
              <a:latin typeface="Lucida Sans"/>
              <a:ea typeface="Lucida Sans"/>
              <a:cs typeface="Lucida Sans"/>
              <a:sym typeface="Lucida Sans"/>
            </a:endParaRPr>
          </a:p>
          <a:p>
            <a:pPr marL="457200" marR="0" lvl="0" indent="-457200" algn="l" rtl="0">
              <a:lnSpc>
                <a:spcPct val="100000"/>
              </a:lnSpc>
              <a:spcBef>
                <a:spcPts val="400"/>
              </a:spcBef>
              <a:spcAft>
                <a:spcPts val="0"/>
              </a:spcAft>
              <a:buClr>
                <a:srgbClr val="3F3F39"/>
              </a:buClr>
              <a:buSzPts val="600"/>
              <a:buFont typeface="Calibri"/>
              <a:buNone/>
            </a:pPr>
            <a:endParaRPr sz="2400" b="1" i="0" u="none" strike="noStrike" cap="none">
              <a:solidFill>
                <a:schemeClr val="lt2"/>
              </a:solidFill>
              <a:latin typeface="Lucida Sans"/>
              <a:ea typeface="Lucida Sans"/>
              <a:cs typeface="Lucida Sans"/>
              <a:sym typeface="Lucida Sans"/>
            </a:endParaRPr>
          </a:p>
        </p:txBody>
      </p:sp>
      <p:sp>
        <p:nvSpPr>
          <p:cNvPr id="427" name="Google Shape;427;p56"/>
          <p:cNvSpPr txBox="1">
            <a:spLocks noGrp="1"/>
          </p:cNvSpPr>
          <p:nvPr>
            <p:ph type="title"/>
          </p:nvPr>
        </p:nvSpPr>
        <p:spPr>
          <a:xfrm>
            <a:off x="457200" y="278153"/>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700"/>
              <a:buFont typeface="Lucida Sans"/>
              <a:buNone/>
            </a:pPr>
            <a:r>
              <a:rPr lang="en-US" sz="2800" b="0" i="0" u="none" strike="noStrike" cap="none">
                <a:solidFill>
                  <a:srgbClr val="3F3F39"/>
                </a:solidFill>
                <a:latin typeface="Lucida Sans"/>
                <a:ea typeface="Lucida Sans"/>
                <a:cs typeface="Lucida Sans"/>
                <a:sym typeface="Lucida Sans"/>
              </a:rPr>
              <a:t>After Watching the Lesson Video – Complete the Instructional Practice Guide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57"/>
          <p:cNvSpPr txBox="1"/>
          <p:nvPr/>
        </p:nvSpPr>
        <p:spPr>
          <a:xfrm>
            <a:off x="457200" y="1407700"/>
            <a:ext cx="8229600" cy="104460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1"/>
              </a:buClr>
              <a:buSzPts val="350"/>
              <a:buFont typeface="Lucida Sans"/>
              <a:buNone/>
            </a:pPr>
            <a:r>
              <a:rPr lang="en-US" sz="1400" b="0" i="1" u="none" strike="noStrike" cap="none">
                <a:solidFill>
                  <a:schemeClr val="accent1"/>
                </a:solidFill>
                <a:latin typeface="Lucida Sans"/>
                <a:ea typeface="Lucida Sans"/>
                <a:cs typeface="Lucida Sans"/>
                <a:sym typeface="Lucida Sans"/>
              </a:rPr>
              <a:t>“After discussing the observed lesson, use the ‘Beyond the Lesson’ questions to help clearly delineate what practices are in place, what already occurred, and what opportunities might exist in another lesson, further in the unit, or over the course of the year to incorporate the Shifts into the classroom.”</a:t>
            </a:r>
            <a:endParaRPr/>
          </a:p>
        </p:txBody>
      </p:sp>
      <p:sp>
        <p:nvSpPr>
          <p:cNvPr id="434" name="Google Shape;434;p57"/>
          <p:cNvSpPr txBox="1"/>
          <p:nvPr/>
        </p:nvSpPr>
        <p:spPr>
          <a:xfrm>
            <a:off x="457200" y="3093818"/>
            <a:ext cx="8409900" cy="2322300"/>
          </a:xfrm>
          <a:prstGeom prst="rect">
            <a:avLst/>
          </a:prstGeom>
          <a:noFill/>
          <a:ln>
            <a:noFill/>
          </a:ln>
        </p:spPr>
        <p:txBody>
          <a:bodyPr spcFirstLastPara="1" wrap="square" lIns="91425" tIns="45700" rIns="91425" bIns="45700" anchor="t" anchorCtr="0">
            <a:noAutofit/>
          </a:bodyPr>
          <a:lstStyle/>
          <a:p>
            <a:pPr marL="419100" marR="0" lvl="0" indent="-342900" algn="l" rtl="0">
              <a:lnSpc>
                <a:spcPct val="100000"/>
              </a:lnSpc>
              <a:spcBef>
                <a:spcPts val="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Review the questions from the Beyond the Lesson Discussion Guide.</a:t>
            </a:r>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4191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3F3F39"/>
                </a:solidFill>
                <a:latin typeface="Lucida Sans"/>
                <a:ea typeface="Lucida Sans"/>
                <a:cs typeface="Lucida Sans"/>
                <a:sym typeface="Lucida Sans"/>
              </a:rPr>
              <a:t>Which questions would you prioritize for this lesson? Why? </a:t>
            </a:r>
            <a:endParaRPr/>
          </a:p>
        </p:txBody>
      </p:sp>
      <p:sp>
        <p:nvSpPr>
          <p:cNvPr id="435" name="Google Shape;435;p57"/>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Beyond the Lesson Guide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58"/>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Reflection</a:t>
            </a:r>
            <a:endParaRPr/>
          </a:p>
        </p:txBody>
      </p:sp>
      <p:sp>
        <p:nvSpPr>
          <p:cNvPr id="442" name="Google Shape;442;p58"/>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F3F39"/>
              </a:buClr>
              <a:buSzPts val="600"/>
              <a:buFont typeface="Arial"/>
              <a:buNone/>
            </a:pPr>
            <a:r>
              <a:rPr lang="en-US" sz="2400" b="0" i="0" u="none" strike="noStrike" cap="none">
                <a:solidFill>
                  <a:srgbClr val="3F3F39"/>
                </a:solidFill>
                <a:latin typeface="Lucida Sans"/>
                <a:ea typeface="Lucida Sans"/>
                <a:cs typeface="Lucida Sans"/>
                <a:sym typeface="Lucida Sans"/>
              </a:rPr>
              <a:t>Based on your role in the learning community, how did looking at the lesson through the lens of the IPG and Beyond the Lesson Discussion Guide help you to think about standards-aligned instruction in the classroom?</a:t>
            </a:r>
            <a:endParaRPr/>
          </a:p>
          <a:p>
            <a:pPr marL="0" marR="0" lvl="0" indent="0" algn="l" rtl="0">
              <a:lnSpc>
                <a:spcPct val="100000"/>
              </a:lnSpc>
              <a:spcBef>
                <a:spcPts val="0"/>
              </a:spcBef>
              <a:spcAft>
                <a:spcPts val="0"/>
              </a:spcAft>
              <a:buClr>
                <a:srgbClr val="3F3F39"/>
              </a:buClr>
              <a:buSzPts val="600"/>
              <a:buFont typeface="Arial"/>
              <a:buNone/>
            </a:pPr>
            <a:endParaRPr sz="2400" b="0" i="0" u="none" strike="noStrike" cap="none">
              <a:solidFill>
                <a:srgbClr val="3F3F39"/>
              </a:solidFill>
              <a:latin typeface="Lucida Sans"/>
              <a:ea typeface="Lucida Sans"/>
              <a:cs typeface="Lucida Sans"/>
              <a:sym typeface="Lucida Sans"/>
            </a:endParaRPr>
          </a:p>
          <a:p>
            <a:pPr marL="0" marR="0" lvl="0" indent="0" algn="l" rtl="0">
              <a:spcBef>
                <a:spcPts val="0"/>
              </a:spcBef>
              <a:spcAft>
                <a:spcPts val="0"/>
              </a:spcAft>
              <a:buClr>
                <a:srgbClr val="3F3F39"/>
              </a:buClr>
              <a:buSzPts val="600"/>
              <a:buFont typeface="Arial"/>
              <a:buNone/>
            </a:pPr>
            <a:r>
              <a:rPr lang="en-US" sz="2400" b="0" i="0" u="none" strike="noStrike" cap="none">
                <a:solidFill>
                  <a:srgbClr val="3F3F39"/>
                </a:solidFill>
                <a:latin typeface="Lucida Sans"/>
                <a:ea typeface="Lucida Sans"/>
                <a:cs typeface="Lucida Sans"/>
                <a:sym typeface="Lucida Sans"/>
              </a:rPr>
              <a:t>Based on your role in the learning community, what resources and strategies could be used to support standards-aligned practice in classrooms? </a:t>
            </a:r>
            <a:endParaRPr sz="2400" b="0" i="0" u="none" strike="noStrike" cap="none">
              <a:solidFill>
                <a:srgbClr val="3F3F39"/>
              </a:solidFill>
              <a:latin typeface="Lucida Sans"/>
              <a:ea typeface="Lucida Sans"/>
              <a:cs typeface="Lucida Sans"/>
              <a:sym typeface="Lucida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5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Module Overview</a:t>
            </a:r>
            <a:endParaRPr/>
          </a:p>
        </p:txBody>
      </p:sp>
      <p:pic>
        <p:nvPicPr>
          <p:cNvPr id="449" name="Google Shape;449;p59" descr="image001"/>
          <p:cNvPicPr preferRelativeResize="0"/>
          <p:nvPr/>
        </p:nvPicPr>
        <p:blipFill rotWithShape="1">
          <a:blip r:embed="rId3">
            <a:alphaModFix/>
          </a:blip>
          <a:srcRect/>
          <a:stretch/>
        </p:blipFill>
        <p:spPr>
          <a:xfrm>
            <a:off x="772667" y="1417637"/>
            <a:ext cx="7565428" cy="4210050"/>
          </a:xfrm>
          <a:prstGeom prst="rect">
            <a:avLst/>
          </a:prstGeom>
          <a:noFill/>
          <a:ln>
            <a:noFill/>
          </a:ln>
        </p:spPr>
      </p:pic>
      <p:sp>
        <p:nvSpPr>
          <p:cNvPr id="450" name="Google Shape;450;p59"/>
          <p:cNvSpPr/>
          <p:nvPr/>
        </p:nvSpPr>
        <p:spPr>
          <a:xfrm>
            <a:off x="829212" y="3837558"/>
            <a:ext cx="7508883" cy="537497"/>
          </a:xfrm>
          <a:prstGeom prst="rect">
            <a:avLst/>
          </a:prstGeom>
          <a:noFill/>
          <a:ln w="1143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60"/>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Goals and Activities in this Component</a:t>
            </a:r>
            <a:endParaRPr/>
          </a:p>
        </p:txBody>
      </p:sp>
      <p:sp>
        <p:nvSpPr>
          <p:cNvPr id="457" name="Google Shape;457;p60"/>
          <p:cNvSpPr txBox="1">
            <a:spLocks noGrp="1"/>
          </p:cNvSpPr>
          <p:nvPr>
            <p:ph type="body" idx="1"/>
          </p:nvPr>
        </p:nvSpPr>
        <p:spPr>
          <a:xfrm>
            <a:off x="457200" y="1639110"/>
            <a:ext cx="8229600" cy="4525963"/>
          </a:xfrm>
          <a:prstGeom prst="rect">
            <a:avLst/>
          </a:prstGeom>
          <a:noFill/>
          <a:ln>
            <a:noFill/>
          </a:ln>
        </p:spPr>
        <p:txBody>
          <a:bodyPr spcFirstLastPara="1" wrap="square" lIns="91425" tIns="91425" rIns="91425" bIns="91425" anchor="t" anchorCtr="0">
            <a:noAutofit/>
          </a:bodyPr>
          <a:lstStyle/>
          <a:p>
            <a:pPr marL="571500" marR="0" lvl="0" indent="-342900" algn="l" rtl="0">
              <a:spcBef>
                <a:spcPts val="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Analyze and interpret the lesson plan to collect and discuss evidence of standards-aligned practice.</a:t>
            </a:r>
            <a:endParaRPr/>
          </a:p>
          <a:p>
            <a:pPr marL="571500" marR="0" lvl="0" indent="-190500" algn="l" rtl="0">
              <a:spcBef>
                <a:spcPts val="0"/>
              </a:spcBef>
              <a:spcAft>
                <a:spcPts val="0"/>
              </a:spcAft>
              <a:buClr>
                <a:srgbClr val="3F3F39"/>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571500" marR="0" lvl="0" indent="-342900" algn="l" rtl="0">
              <a:spcBef>
                <a:spcPts val="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Review the guiding questions related to each Core Action in the Lesson Plan Analysis. </a:t>
            </a:r>
            <a:endParaRPr sz="2400" b="0" i="0" u="none" strike="noStrike" cap="none">
              <a:solidFill>
                <a:srgbClr val="3F3F39"/>
              </a:solidFill>
              <a:latin typeface="Lucida Sans"/>
              <a:ea typeface="Lucida Sans"/>
              <a:cs typeface="Lucida Sans"/>
              <a:sym typeface="Lucida Sans"/>
            </a:endParaRPr>
          </a:p>
          <a:p>
            <a:pPr marL="228600" marR="0" lvl="0" indent="0" algn="l" rtl="0">
              <a:spcBef>
                <a:spcPts val="0"/>
              </a:spcBef>
              <a:spcAft>
                <a:spcPts val="0"/>
              </a:spcAft>
              <a:buClr>
                <a:srgbClr val="3F3F39"/>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571500" marR="0" lvl="0" indent="-342900" algn="l" rtl="0">
              <a:spcBef>
                <a:spcPts val="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Respond to the questions using evidence from the lesson plan provided.</a:t>
            </a:r>
            <a:endParaRPr sz="2400" b="0" i="0" u="none" strike="noStrike" cap="none">
              <a:solidFill>
                <a:srgbClr val="3F3F39"/>
              </a:solidFill>
              <a:latin typeface="Lucida Sans"/>
              <a:ea typeface="Lucida Sans"/>
              <a:cs typeface="Lucida Sans"/>
              <a:sym typeface="Lucida Sans"/>
            </a:endParaRPr>
          </a:p>
          <a:p>
            <a:pPr marL="0" marR="0" lvl="0" indent="0" algn="l" rtl="0">
              <a:lnSpc>
                <a:spcPct val="100000"/>
              </a:lnSpc>
              <a:spcBef>
                <a:spcPts val="480"/>
              </a:spcBef>
              <a:spcAft>
                <a:spcPts val="0"/>
              </a:spcAft>
              <a:buClr>
                <a:srgbClr val="3F3F39"/>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0" marR="0" lvl="0" indent="0" algn="l" rtl="0">
              <a:lnSpc>
                <a:spcPct val="100000"/>
              </a:lnSpc>
              <a:spcBef>
                <a:spcPts val="480"/>
              </a:spcBef>
              <a:spcAft>
                <a:spcPts val="0"/>
              </a:spcAft>
              <a:buClr>
                <a:srgbClr val="3F3F39"/>
              </a:buClr>
              <a:buSzPts val="600"/>
              <a:buFont typeface="Arial"/>
              <a:buNone/>
            </a:pPr>
            <a:endParaRPr sz="2400" b="0" i="0" u="none" strike="noStrike" cap="none">
              <a:solidFill>
                <a:srgbClr val="3F3F39"/>
              </a:solidFill>
              <a:latin typeface="Lucida Sans"/>
              <a:ea typeface="Lucida Sans"/>
              <a:cs typeface="Lucida Sans"/>
              <a:sym typeface="Lucida Sans"/>
            </a:endParaRPr>
          </a:p>
          <a:p>
            <a:pPr marL="0" marR="0" lvl="0" indent="0" algn="l" rtl="0">
              <a:lnSpc>
                <a:spcPct val="100000"/>
              </a:lnSpc>
              <a:spcBef>
                <a:spcPts val="480"/>
              </a:spcBef>
              <a:spcAft>
                <a:spcPts val="0"/>
              </a:spcAft>
              <a:buClr>
                <a:srgbClr val="3F3F39"/>
              </a:buClr>
              <a:buSzPts val="600"/>
              <a:buFont typeface="Arial"/>
              <a:buNone/>
            </a:pPr>
            <a:endParaRPr sz="2400" b="0" i="0" u="none" strike="noStrike" cap="none">
              <a:solidFill>
                <a:srgbClr val="3F3F39"/>
              </a:solidFill>
              <a:latin typeface="Lucida Sans"/>
              <a:ea typeface="Lucida Sans"/>
              <a:cs typeface="Lucida Sans"/>
              <a:sym typeface="Lucida Sans"/>
            </a:endParaRPr>
          </a:p>
          <a:p>
            <a:pPr marL="0" marR="0" lvl="0" indent="0" algn="l" rtl="0">
              <a:lnSpc>
                <a:spcPct val="100000"/>
              </a:lnSpc>
              <a:spcBef>
                <a:spcPts val="480"/>
              </a:spcBef>
              <a:spcAft>
                <a:spcPts val="0"/>
              </a:spcAft>
              <a:buClr>
                <a:srgbClr val="3F3F39"/>
              </a:buClr>
              <a:buSzPts val="600"/>
              <a:buFont typeface="Arial"/>
              <a:buNone/>
            </a:pPr>
            <a:endParaRPr sz="2400" b="0" i="0" u="none" strike="noStrike" cap="none">
              <a:solidFill>
                <a:srgbClr val="3F3F39"/>
              </a:solidFill>
              <a:latin typeface="Lucida Sans"/>
              <a:ea typeface="Lucida Sans"/>
              <a:cs typeface="Lucida Sans"/>
              <a:sym typeface="Lucida Sans"/>
            </a:endParaRPr>
          </a:p>
          <a:p>
            <a:pPr marL="0" marR="0" lvl="0" indent="0" algn="l" rtl="0">
              <a:lnSpc>
                <a:spcPct val="100000"/>
              </a:lnSpc>
              <a:spcBef>
                <a:spcPts val="480"/>
              </a:spcBef>
              <a:spcAft>
                <a:spcPts val="0"/>
              </a:spcAft>
              <a:buClr>
                <a:srgbClr val="3F3F39"/>
              </a:buClr>
              <a:buSzPts val="600"/>
              <a:buFont typeface="Arial"/>
              <a:buNone/>
            </a:pPr>
            <a:endParaRPr sz="2400" b="0" i="0" u="none" strike="noStrike" cap="none">
              <a:solidFill>
                <a:srgbClr val="3F3F39"/>
              </a:solidFill>
              <a:latin typeface="Lucida Sans"/>
              <a:ea typeface="Lucida Sans"/>
              <a:cs typeface="Lucida Sans"/>
              <a:sym typeface="Lucida Sans"/>
            </a:endParaRPr>
          </a:p>
          <a:p>
            <a:pPr marL="0" marR="0" lvl="0" indent="0" algn="l" rtl="0">
              <a:lnSpc>
                <a:spcPct val="100000"/>
              </a:lnSpc>
              <a:spcBef>
                <a:spcPts val="480"/>
              </a:spcBef>
              <a:spcAft>
                <a:spcPts val="0"/>
              </a:spcAft>
              <a:buClr>
                <a:srgbClr val="3F3F39"/>
              </a:buClr>
              <a:buSzPts val="600"/>
              <a:buFont typeface="Arial"/>
              <a:buNone/>
            </a:pPr>
            <a:endParaRPr sz="2400" b="0" i="0" u="none" strike="noStrike" cap="none">
              <a:solidFill>
                <a:srgbClr val="3F3F39"/>
              </a:solidFill>
              <a:latin typeface="Lucida Sans"/>
              <a:ea typeface="Lucida Sans"/>
              <a:cs typeface="Lucida Sans"/>
              <a:sym typeface="Lucida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6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Reflection</a:t>
            </a:r>
            <a:endParaRPr/>
          </a:p>
        </p:txBody>
      </p:sp>
      <p:sp>
        <p:nvSpPr>
          <p:cNvPr id="464" name="Google Shape;464;p6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F3F39"/>
              </a:buClr>
              <a:buSzPts val="600"/>
              <a:buFont typeface="Arial"/>
              <a:buNone/>
            </a:pPr>
            <a:r>
              <a:rPr lang="en-US" sz="2400" b="0" i="0" u="none" strike="noStrike" cap="none">
                <a:solidFill>
                  <a:srgbClr val="3F3F39"/>
                </a:solidFill>
                <a:latin typeface="Lucida Sans"/>
                <a:ea typeface="Lucida Sans"/>
                <a:cs typeface="Lucida Sans"/>
                <a:sym typeface="Lucida Sans"/>
              </a:rPr>
              <a:t>Based on your role in the learning community, how did analyzing the lesson plan help you to think about the impact of curriculum resources on instructional practice?</a:t>
            </a:r>
            <a:endParaRPr/>
          </a:p>
          <a:p>
            <a:pPr marL="0" marR="0" lvl="0" indent="0" algn="l" rtl="0">
              <a:lnSpc>
                <a:spcPct val="100000"/>
              </a:lnSpc>
              <a:spcBef>
                <a:spcPts val="0"/>
              </a:spcBef>
              <a:spcAft>
                <a:spcPts val="0"/>
              </a:spcAft>
              <a:buClr>
                <a:srgbClr val="3F3F39"/>
              </a:buClr>
              <a:buSzPts val="600"/>
              <a:buFont typeface="Arial"/>
              <a:buNone/>
            </a:pPr>
            <a:endParaRPr sz="2400" b="0" i="0" u="none" strike="noStrike" cap="none">
              <a:solidFill>
                <a:srgbClr val="3F3F39"/>
              </a:solidFill>
              <a:latin typeface="Lucida Sans"/>
              <a:ea typeface="Lucida Sans"/>
              <a:cs typeface="Lucida Sans"/>
              <a:sym typeface="Lucida Sans"/>
            </a:endParaRPr>
          </a:p>
          <a:p>
            <a:pPr marL="0" marR="0" lvl="0" indent="0" algn="l" rtl="0">
              <a:spcBef>
                <a:spcPts val="0"/>
              </a:spcBef>
              <a:spcAft>
                <a:spcPts val="0"/>
              </a:spcAft>
              <a:buClr>
                <a:srgbClr val="3F3F39"/>
              </a:buClr>
              <a:buSzPts val="600"/>
              <a:buFont typeface="Arial"/>
              <a:buNone/>
            </a:pPr>
            <a:r>
              <a:rPr lang="en-US" sz="2400" b="0" i="0" u="none" strike="noStrike" cap="none">
                <a:solidFill>
                  <a:srgbClr val="3F3F39"/>
                </a:solidFill>
                <a:latin typeface="Lucida Sans"/>
                <a:ea typeface="Lucida Sans"/>
                <a:cs typeface="Lucida Sans"/>
                <a:sym typeface="Lucida Sans"/>
              </a:rPr>
              <a:t>Based on your role in the learning community, what resources and strategies could be used provide all classroom access to standards-aligned curriculum resources? </a:t>
            </a:r>
            <a:endParaRPr sz="2400" b="0" i="0" u="none" strike="noStrike" cap="none">
              <a:solidFill>
                <a:srgbClr val="3F3F39"/>
              </a:solidFill>
              <a:latin typeface="Lucida Sans"/>
              <a:ea typeface="Lucida Sans"/>
              <a:cs typeface="Lucida Sans"/>
              <a:sym typeface="Lucida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62"/>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Module Overview</a:t>
            </a:r>
            <a:endParaRPr/>
          </a:p>
        </p:txBody>
      </p:sp>
      <p:pic>
        <p:nvPicPr>
          <p:cNvPr id="471" name="Google Shape;471;p62" descr="image001"/>
          <p:cNvPicPr preferRelativeResize="0"/>
          <p:nvPr/>
        </p:nvPicPr>
        <p:blipFill rotWithShape="1">
          <a:blip r:embed="rId3">
            <a:alphaModFix/>
          </a:blip>
          <a:srcRect/>
          <a:stretch/>
        </p:blipFill>
        <p:spPr>
          <a:xfrm>
            <a:off x="730933" y="1531937"/>
            <a:ext cx="7565428" cy="4210050"/>
          </a:xfrm>
          <a:prstGeom prst="rect">
            <a:avLst/>
          </a:prstGeom>
          <a:noFill/>
          <a:ln>
            <a:noFill/>
          </a:ln>
        </p:spPr>
      </p:pic>
      <p:sp>
        <p:nvSpPr>
          <p:cNvPr id="472" name="Google Shape;472;p62"/>
          <p:cNvSpPr/>
          <p:nvPr/>
        </p:nvSpPr>
        <p:spPr>
          <a:xfrm>
            <a:off x="785744" y="4536934"/>
            <a:ext cx="7455805" cy="533447"/>
          </a:xfrm>
          <a:prstGeom prst="rect">
            <a:avLst/>
          </a:prstGeom>
          <a:noFill/>
          <a:ln w="1143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63"/>
          <p:cNvSpPr txBox="1">
            <a:spLocks noGrp="1"/>
          </p:cNvSpPr>
          <p:nvPr>
            <p:ph type="title"/>
          </p:nvPr>
        </p:nvSpPr>
        <p:spPr>
          <a:xfrm>
            <a:off x="457200" y="411803"/>
            <a:ext cx="8229600" cy="80639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Goals and Activities in this Component</a:t>
            </a:r>
            <a:endParaRPr sz="2800" b="0" i="0" u="none" strike="noStrike" cap="none">
              <a:solidFill>
                <a:srgbClr val="3F3F39"/>
              </a:solidFill>
              <a:latin typeface="Lucida Sans"/>
              <a:ea typeface="Lucida Sans"/>
              <a:cs typeface="Lucida Sans"/>
              <a:sym typeface="Lucida Sans"/>
            </a:endParaRPr>
          </a:p>
        </p:txBody>
      </p:sp>
      <p:sp>
        <p:nvSpPr>
          <p:cNvPr id="479" name="Google Shape;479;p63"/>
          <p:cNvSpPr txBox="1">
            <a:spLocks noGrp="1"/>
          </p:cNvSpPr>
          <p:nvPr>
            <p:ph type="body" idx="1"/>
          </p:nvPr>
        </p:nvSpPr>
        <p:spPr>
          <a:xfrm>
            <a:off x="457200" y="1579805"/>
            <a:ext cx="8229600" cy="4611900"/>
          </a:xfrm>
          <a:prstGeom prst="rect">
            <a:avLst/>
          </a:prstGeom>
          <a:noFill/>
          <a:ln>
            <a:noFill/>
          </a:ln>
        </p:spPr>
        <p:txBody>
          <a:bodyPr spcFirstLastPara="1" wrap="square" lIns="91425" tIns="91425" rIns="91425" bIns="91425" anchor="t" anchorCtr="0">
            <a:noAutofit/>
          </a:bodyPr>
          <a:lstStyle/>
          <a:p>
            <a:pPr marL="571500" marR="0" lvl="0" indent="-342900" algn="l" rtl="0">
              <a:spcBef>
                <a:spcPts val="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Analyze and interpret student work to collect and discuss evidence of standards-aligned practice.</a:t>
            </a:r>
            <a:endParaRPr/>
          </a:p>
          <a:p>
            <a:pPr marL="228600" marR="0" lvl="0" indent="0" algn="l" rtl="0">
              <a:spcBef>
                <a:spcPts val="0"/>
              </a:spcBef>
              <a:spcAft>
                <a:spcPts val="0"/>
              </a:spcAft>
              <a:buClr>
                <a:srgbClr val="3F3F39"/>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571500" marR="0" lvl="0" indent="-342900" algn="l" rtl="0">
              <a:spcBef>
                <a:spcPts val="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Review the guiding questions related to each Core Action in the Student Work Analysis.</a:t>
            </a:r>
            <a:endParaRPr/>
          </a:p>
          <a:p>
            <a:pPr marL="571500" marR="0" lvl="0" indent="-190500" algn="l" rtl="0">
              <a:spcBef>
                <a:spcPts val="0"/>
              </a:spcBef>
              <a:spcAft>
                <a:spcPts val="0"/>
              </a:spcAft>
              <a:buClr>
                <a:srgbClr val="3F3F39"/>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571500" marR="0" lvl="0" indent="-342900" algn="l" rtl="0">
              <a:spcBef>
                <a:spcPts val="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Respond to the questions using evidence from the student work samples provided.</a:t>
            </a:r>
            <a:endParaRPr sz="2400" b="0" i="0" u="none" strike="noStrike" cap="none">
              <a:solidFill>
                <a:srgbClr val="3F3F39"/>
              </a:solidFill>
              <a:latin typeface="Lucida Sans"/>
              <a:ea typeface="Lucida Sans"/>
              <a:cs typeface="Lucida Sans"/>
              <a:sym typeface="Lucida Sans"/>
            </a:endParaRPr>
          </a:p>
          <a:p>
            <a:pPr marL="457200" marR="0" lvl="0" indent="-457200" algn="l" rtl="0">
              <a:lnSpc>
                <a:spcPct val="100000"/>
              </a:lnSpc>
              <a:spcBef>
                <a:spcPts val="480"/>
              </a:spcBef>
              <a:spcAft>
                <a:spcPts val="0"/>
              </a:spcAft>
              <a:buClr>
                <a:srgbClr val="3F3F39"/>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457200" marR="0" lvl="0" indent="-457200" algn="l" rtl="0">
              <a:lnSpc>
                <a:spcPct val="100000"/>
              </a:lnSpc>
              <a:spcBef>
                <a:spcPts val="480"/>
              </a:spcBef>
              <a:spcAft>
                <a:spcPts val="0"/>
              </a:spcAft>
              <a:buClr>
                <a:srgbClr val="3F3F39"/>
              </a:buClr>
              <a:buSzPts val="2400"/>
              <a:buFont typeface="Arial"/>
              <a:buNone/>
            </a:pPr>
            <a:endParaRPr sz="2400" b="0" i="0" u="none" strike="noStrike" cap="none">
              <a:solidFill>
                <a:srgbClr val="3F3F39"/>
              </a:solidFill>
              <a:latin typeface="Lucida Sans"/>
              <a:ea typeface="Lucida Sans"/>
              <a:cs typeface="Lucida Sans"/>
              <a:sym typeface="Lucida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6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Reflection</a:t>
            </a:r>
            <a:endParaRPr/>
          </a:p>
        </p:txBody>
      </p:sp>
      <p:sp>
        <p:nvSpPr>
          <p:cNvPr id="486" name="Google Shape;486;p64"/>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F3F39"/>
              </a:buClr>
              <a:buSzPts val="600"/>
              <a:buFont typeface="Arial"/>
              <a:buNone/>
            </a:pPr>
            <a:r>
              <a:rPr lang="en-US" sz="2400" b="0" i="0" u="none" strike="noStrike" cap="none">
                <a:solidFill>
                  <a:srgbClr val="3F3F39"/>
                </a:solidFill>
                <a:latin typeface="Lucida Sans"/>
                <a:ea typeface="Lucida Sans"/>
                <a:cs typeface="Lucida Sans"/>
                <a:sym typeface="Lucida Sans"/>
              </a:rPr>
              <a:t>Based on your role in the learning community, how did analyzing the student work help you to think about student outcomes?</a:t>
            </a:r>
            <a:endParaRPr/>
          </a:p>
          <a:p>
            <a:pPr marL="0" marR="0" lvl="0" indent="0" algn="l" rtl="0">
              <a:lnSpc>
                <a:spcPct val="100000"/>
              </a:lnSpc>
              <a:spcBef>
                <a:spcPts val="0"/>
              </a:spcBef>
              <a:spcAft>
                <a:spcPts val="0"/>
              </a:spcAft>
              <a:buClr>
                <a:srgbClr val="3F3F39"/>
              </a:buClr>
              <a:buSzPts val="600"/>
              <a:buFont typeface="Arial"/>
              <a:buNone/>
            </a:pPr>
            <a:endParaRPr sz="2400" b="0" i="0" u="none" strike="noStrike" cap="none">
              <a:solidFill>
                <a:srgbClr val="3F3F39"/>
              </a:solidFill>
              <a:latin typeface="Lucida Sans"/>
              <a:ea typeface="Lucida Sans"/>
              <a:cs typeface="Lucida Sans"/>
              <a:sym typeface="Lucida Sans"/>
            </a:endParaRPr>
          </a:p>
          <a:p>
            <a:pPr marL="0" marR="0" lvl="0" indent="0" algn="l" rtl="0">
              <a:spcBef>
                <a:spcPts val="0"/>
              </a:spcBef>
              <a:spcAft>
                <a:spcPts val="0"/>
              </a:spcAft>
              <a:buClr>
                <a:srgbClr val="3F3F39"/>
              </a:buClr>
              <a:buSzPts val="600"/>
              <a:buFont typeface="Arial"/>
              <a:buNone/>
            </a:pPr>
            <a:r>
              <a:rPr lang="en-US" sz="2400" b="0" i="0" u="none" strike="noStrike" cap="none">
                <a:solidFill>
                  <a:srgbClr val="3F3F39"/>
                </a:solidFill>
                <a:latin typeface="Lucida Sans"/>
                <a:ea typeface="Lucida Sans"/>
                <a:cs typeface="Lucida Sans"/>
                <a:sym typeface="Lucida Sans"/>
              </a:rPr>
              <a:t>Based on your role in the learning community, what resources and strategies could be used to encourage and support improved student outcomes? </a:t>
            </a:r>
            <a:endParaRPr sz="2400" b="0" i="0" u="none" strike="noStrike" cap="none">
              <a:solidFill>
                <a:srgbClr val="3F3F39"/>
              </a:solidFill>
              <a:latin typeface="Lucida Sans"/>
              <a:ea typeface="Lucida Sans"/>
              <a:cs typeface="Lucida Sans"/>
              <a:sym typeface="Lucida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65"/>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Module Overview</a:t>
            </a:r>
            <a:endParaRPr/>
          </a:p>
        </p:txBody>
      </p:sp>
      <p:pic>
        <p:nvPicPr>
          <p:cNvPr id="493" name="Google Shape;493;p65" descr="image001"/>
          <p:cNvPicPr preferRelativeResize="0"/>
          <p:nvPr/>
        </p:nvPicPr>
        <p:blipFill rotWithShape="1">
          <a:blip r:embed="rId3">
            <a:alphaModFix/>
          </a:blip>
          <a:srcRect/>
          <a:stretch/>
        </p:blipFill>
        <p:spPr>
          <a:xfrm>
            <a:off x="772667" y="1417637"/>
            <a:ext cx="7565428" cy="4210050"/>
          </a:xfrm>
          <a:prstGeom prst="rect">
            <a:avLst/>
          </a:prstGeom>
          <a:noFill/>
          <a:ln>
            <a:noFill/>
          </a:ln>
        </p:spPr>
      </p:pic>
      <p:sp>
        <p:nvSpPr>
          <p:cNvPr id="494" name="Google Shape;494;p65"/>
          <p:cNvSpPr/>
          <p:nvPr/>
        </p:nvSpPr>
        <p:spPr>
          <a:xfrm>
            <a:off x="859377" y="4964493"/>
            <a:ext cx="7425246" cy="550482"/>
          </a:xfrm>
          <a:prstGeom prst="rect">
            <a:avLst/>
          </a:prstGeom>
          <a:noFill/>
          <a:ln w="1143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0"/>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The Teaching and Learning Cycle</a:t>
            </a:r>
            <a:br>
              <a:rPr lang="en-US" sz="2800" b="0" i="0" u="none" strike="noStrike" cap="none">
                <a:solidFill>
                  <a:srgbClr val="3F3F39"/>
                </a:solidFill>
                <a:latin typeface="Lucida Sans"/>
                <a:ea typeface="Lucida Sans"/>
                <a:cs typeface="Lucida Sans"/>
                <a:sym typeface="Lucida Sans"/>
              </a:rPr>
            </a:br>
            <a:endParaRPr sz="2800" b="0" i="0" u="none" strike="noStrike" cap="none">
              <a:solidFill>
                <a:srgbClr val="3F3F39"/>
              </a:solidFill>
              <a:latin typeface="Lucida Sans"/>
              <a:ea typeface="Lucida Sans"/>
              <a:cs typeface="Lucida Sans"/>
              <a:sym typeface="Lucida Sans"/>
            </a:endParaRPr>
          </a:p>
        </p:txBody>
      </p:sp>
      <p:pic>
        <p:nvPicPr>
          <p:cNvPr id="218" name="Google Shape;218;p30" descr="Teaching &amp; Learning Cycle.png"/>
          <p:cNvPicPr preferRelativeResize="0"/>
          <p:nvPr/>
        </p:nvPicPr>
        <p:blipFill rotWithShape="1">
          <a:blip r:embed="rId3">
            <a:alphaModFix/>
          </a:blip>
          <a:srcRect/>
          <a:stretch/>
        </p:blipFill>
        <p:spPr>
          <a:xfrm>
            <a:off x="2386612" y="1417624"/>
            <a:ext cx="4370774" cy="3913450"/>
          </a:xfrm>
          <a:prstGeom prst="rect">
            <a:avLst/>
          </a:prstGeom>
          <a:noFill/>
          <a:ln>
            <a:noFill/>
          </a:ln>
        </p:spPr>
      </p:pic>
      <p:sp>
        <p:nvSpPr>
          <p:cNvPr id="219" name="Google Shape;219;p30"/>
          <p:cNvSpPr txBox="1"/>
          <p:nvPr/>
        </p:nvSpPr>
        <p:spPr>
          <a:xfrm>
            <a:off x="5036350" y="5871225"/>
            <a:ext cx="4008900" cy="39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300"/>
              <a:buFont typeface="Lucida Sans"/>
              <a:buNone/>
            </a:pPr>
            <a:r>
              <a:rPr lang="en-US" sz="1300" b="0" i="0" u="none" strike="noStrike" cap="none">
                <a:solidFill>
                  <a:schemeClr val="dk1"/>
                </a:solidFill>
                <a:latin typeface="Lucida Sans"/>
                <a:ea typeface="Lucida Sans"/>
                <a:cs typeface="Lucida Sans"/>
                <a:sym typeface="Lucida Sans"/>
              </a:rPr>
              <a:t>Source: Cherry Creek School District, Colorado</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6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9"/>
              </a:buClr>
              <a:buSzPts val="2800"/>
              <a:buFont typeface="Lucida Sans"/>
              <a:buNone/>
            </a:pPr>
            <a:r>
              <a:rPr lang="en-US" sz="2800" b="0" i="0" u="none" strike="noStrike" cap="none">
                <a:solidFill>
                  <a:srgbClr val="3F3F39"/>
                </a:solidFill>
                <a:latin typeface="Lucida Sans"/>
                <a:ea typeface="Lucida Sans"/>
                <a:cs typeface="Lucida Sans"/>
                <a:sym typeface="Lucida Sans"/>
              </a:rPr>
              <a:t>Goals and Activities in this Component</a:t>
            </a:r>
            <a:endParaRPr/>
          </a:p>
        </p:txBody>
      </p:sp>
      <p:sp>
        <p:nvSpPr>
          <p:cNvPr id="500" name="Google Shape;500;p6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04800" marR="0" lvl="0" indent="0" algn="l" rtl="0">
              <a:spcBef>
                <a:spcPts val="0"/>
              </a:spcBef>
              <a:spcAft>
                <a:spcPts val="0"/>
              </a:spcAft>
              <a:buClr>
                <a:srgbClr val="3F3F39"/>
              </a:buClr>
              <a:buSzPts val="2400"/>
              <a:buFont typeface="Arial"/>
              <a:buNone/>
            </a:pPr>
            <a:r>
              <a:rPr lang="en-US" sz="2400" b="0" i="0" u="none" strike="noStrike" cap="none">
                <a:solidFill>
                  <a:srgbClr val="3F3F39"/>
                </a:solidFill>
                <a:latin typeface="Lucida Sans"/>
                <a:ea typeface="Lucida Sans"/>
                <a:cs typeface="Lucida Sans"/>
                <a:sym typeface="Lucida Sans"/>
              </a:rPr>
              <a:t>Summarize overall trends of standards-aligned practice and discuss implications and next steps based on a variety of specific roles and contexts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67"/>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Feedback Summary</a:t>
            </a:r>
            <a:endParaRPr/>
          </a:p>
        </p:txBody>
      </p:sp>
      <p:sp>
        <p:nvSpPr>
          <p:cNvPr id="507" name="Google Shape;507;p67"/>
          <p:cNvSpPr txBox="1">
            <a:spLocks noGrp="1"/>
          </p:cNvSpPr>
          <p:nvPr>
            <p:ph type="body" idx="1"/>
          </p:nvPr>
        </p:nvSpPr>
        <p:spPr>
          <a:xfrm>
            <a:off x="457200" y="1417625"/>
            <a:ext cx="8229600" cy="452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F3F39"/>
              </a:buClr>
              <a:buSzPts val="600"/>
              <a:buFont typeface="Arial"/>
              <a:buNone/>
            </a:pPr>
            <a:r>
              <a:rPr lang="en-US" sz="2400" b="0" i="0" u="none" strike="noStrike" cap="none">
                <a:solidFill>
                  <a:srgbClr val="3F3F39"/>
                </a:solidFill>
                <a:latin typeface="Lucida Sans"/>
                <a:ea typeface="Lucida Sans"/>
                <a:cs typeface="Lucida Sans"/>
                <a:sym typeface="Lucida Sans"/>
              </a:rPr>
              <a:t>The Teaching and Learning Cycle</a:t>
            </a:r>
            <a:endParaRPr/>
          </a:p>
        </p:txBody>
      </p:sp>
      <p:pic>
        <p:nvPicPr>
          <p:cNvPr id="508" name="Google Shape;508;p67" descr="Teaching &amp; Learning Cycle.png"/>
          <p:cNvPicPr preferRelativeResize="0"/>
          <p:nvPr/>
        </p:nvPicPr>
        <p:blipFill rotWithShape="1">
          <a:blip r:embed="rId3">
            <a:alphaModFix/>
          </a:blip>
          <a:srcRect/>
          <a:stretch/>
        </p:blipFill>
        <p:spPr>
          <a:xfrm>
            <a:off x="2335974" y="2053974"/>
            <a:ext cx="4472049" cy="4004174"/>
          </a:xfrm>
          <a:prstGeom prst="rect">
            <a:avLst/>
          </a:prstGeom>
          <a:noFill/>
          <a:ln>
            <a:noFill/>
          </a:ln>
        </p:spPr>
      </p:pic>
      <p:sp>
        <p:nvSpPr>
          <p:cNvPr id="509" name="Google Shape;509;p67"/>
          <p:cNvSpPr txBox="1"/>
          <p:nvPr/>
        </p:nvSpPr>
        <p:spPr>
          <a:xfrm>
            <a:off x="5036350" y="5871225"/>
            <a:ext cx="4008900" cy="39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300"/>
              <a:buFont typeface="Lucida Sans"/>
              <a:buNone/>
            </a:pPr>
            <a:r>
              <a:rPr lang="en-US" sz="1300" b="0" i="0" u="none" strike="noStrike" cap="none">
                <a:solidFill>
                  <a:schemeClr val="dk1"/>
                </a:solidFill>
                <a:latin typeface="Lucida Sans"/>
                <a:ea typeface="Lucida Sans"/>
                <a:cs typeface="Lucida Sans"/>
                <a:sym typeface="Lucida Sans"/>
              </a:rPr>
              <a:t>Source: Cherry Creek School District, Colorado</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68"/>
          <p:cNvSpPr txBox="1">
            <a:spLocks noGrp="1"/>
          </p:cNvSpPr>
          <p:nvPr>
            <p:ph type="title"/>
          </p:nvPr>
        </p:nvSpPr>
        <p:spPr>
          <a:xfrm>
            <a:off x="234275" y="274625"/>
            <a:ext cx="87321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Feedback Summary</a:t>
            </a:r>
            <a:endParaRPr/>
          </a:p>
        </p:txBody>
      </p:sp>
      <p:sp>
        <p:nvSpPr>
          <p:cNvPr id="516" name="Google Shape;516;p68"/>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p>
            <a:pPr marL="571500" marR="0" lvl="0" indent="-342900" algn="l" rtl="0">
              <a:spcBef>
                <a:spcPts val="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Review the evidence collected from the:</a:t>
            </a:r>
            <a:endParaRPr/>
          </a:p>
          <a:p>
            <a:pPr marL="1085850" marR="0" lvl="1" indent="-457200" algn="l" rtl="0">
              <a:spcBef>
                <a:spcPts val="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Lesson Plan Analysis </a:t>
            </a:r>
            <a:endParaRPr/>
          </a:p>
          <a:p>
            <a:pPr marL="1085850" marR="0" lvl="1" indent="-457200" algn="l" rtl="0">
              <a:spcBef>
                <a:spcPts val="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Student Work Analysis </a:t>
            </a:r>
            <a:endParaRPr/>
          </a:p>
          <a:p>
            <a:pPr marL="1085850" marR="0" lvl="1" indent="-457200" algn="l" rtl="0">
              <a:spcBef>
                <a:spcPts val="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Instructional Practice Guide - Coaching Tool</a:t>
            </a:r>
            <a:endParaRPr/>
          </a:p>
          <a:p>
            <a:pPr marL="1085850" marR="0" lvl="1" indent="-457200" algn="l" rtl="0">
              <a:spcBef>
                <a:spcPts val="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Beyond the Lesson Discussion Guide</a:t>
            </a:r>
            <a:endParaRPr/>
          </a:p>
          <a:p>
            <a:pPr marL="0" marR="0" lvl="0" indent="0" algn="l" rtl="0">
              <a:spcBef>
                <a:spcPts val="0"/>
              </a:spcBef>
              <a:spcAft>
                <a:spcPts val="0"/>
              </a:spcAft>
              <a:buClr>
                <a:srgbClr val="3F3F39"/>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571500" marR="0" lvl="0" indent="-342900" algn="l" rtl="0">
              <a:spcBef>
                <a:spcPts val="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Use the feedback summary to highlight:</a:t>
            </a:r>
            <a:endParaRPr/>
          </a:p>
          <a:p>
            <a:pPr marL="1085850" marR="0" lvl="1" indent="-457200" algn="l" rtl="0">
              <a:spcBef>
                <a:spcPts val="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Evidence of the Shifts and standards-aligned practice</a:t>
            </a:r>
            <a:endParaRPr/>
          </a:p>
          <a:p>
            <a:pPr marL="1085850" marR="0" lvl="1" indent="-457200" algn="l" rtl="0">
              <a:spcBef>
                <a:spcPts val="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Areas where alignment to the Shifts and standards can improve</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69"/>
          <p:cNvSpPr txBox="1"/>
          <p:nvPr/>
        </p:nvSpPr>
        <p:spPr>
          <a:xfrm>
            <a:off x="457200" y="1407700"/>
            <a:ext cx="8229600" cy="115262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1"/>
              </a:buClr>
              <a:buSzPts val="400"/>
              <a:buFont typeface="Lucida Sans"/>
              <a:buNone/>
            </a:pPr>
            <a:r>
              <a:rPr lang="en-US" sz="1600" b="0" i="1" u="none" strike="noStrike" cap="none">
                <a:solidFill>
                  <a:schemeClr val="accent1"/>
                </a:solidFill>
                <a:latin typeface="Lucida Sans"/>
                <a:ea typeface="Lucida Sans"/>
                <a:cs typeface="Lucida Sans"/>
                <a:sym typeface="Lucida Sans"/>
              </a:rPr>
              <a:t>“After discussing the observed lesson, use the ‘Beyond the Lesson’ questions to help clearly delineate what practices are in place, what already occurred, and what opportunities might exist in another lesson, further in the unit, or over the course of the year to incorporate the Shifts into the classroom.”</a:t>
            </a:r>
            <a:endParaRPr/>
          </a:p>
        </p:txBody>
      </p:sp>
      <p:sp>
        <p:nvSpPr>
          <p:cNvPr id="523" name="Google Shape;523;p69"/>
          <p:cNvSpPr txBox="1"/>
          <p:nvPr/>
        </p:nvSpPr>
        <p:spPr>
          <a:xfrm>
            <a:off x="457200" y="3093818"/>
            <a:ext cx="8409900" cy="2322300"/>
          </a:xfrm>
          <a:prstGeom prst="rect">
            <a:avLst/>
          </a:prstGeom>
          <a:noFill/>
          <a:ln>
            <a:noFill/>
          </a:ln>
        </p:spPr>
        <p:txBody>
          <a:bodyPr spcFirstLastPara="1" wrap="square" lIns="91425" tIns="45700" rIns="91425" bIns="45700" anchor="t" anchorCtr="0">
            <a:noAutofit/>
          </a:bodyPr>
          <a:lstStyle/>
          <a:p>
            <a:pPr marL="419100" marR="0" lvl="0" indent="-342900" algn="l" rtl="0">
              <a:lnSpc>
                <a:spcPct val="100000"/>
              </a:lnSpc>
              <a:spcBef>
                <a:spcPts val="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Review the questions from the Beyond the Lesson Discussion Guide.</a:t>
            </a:r>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4191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3F3F39"/>
                </a:solidFill>
                <a:latin typeface="Lucida Sans"/>
                <a:ea typeface="Lucida Sans"/>
                <a:cs typeface="Lucida Sans"/>
                <a:sym typeface="Lucida Sans"/>
              </a:rPr>
              <a:t>Which questions would you prioritize for this lesson? Why? </a:t>
            </a:r>
            <a:endParaRPr/>
          </a:p>
        </p:txBody>
      </p:sp>
      <p:sp>
        <p:nvSpPr>
          <p:cNvPr id="524" name="Google Shape;524;p6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Beyond the Lesson Guide</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70"/>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3F3F39"/>
              </a:buClr>
              <a:buSzPts val="2800"/>
              <a:buFont typeface="Lucida Sans"/>
              <a:buNone/>
            </a:pPr>
            <a:r>
              <a:rPr lang="en-US" sz="2800" b="0" i="0" u="none" strike="noStrike" cap="none">
                <a:solidFill>
                  <a:srgbClr val="3F3F39"/>
                </a:solidFill>
                <a:latin typeface="Lucida Sans"/>
                <a:ea typeface="Lucida Sans"/>
                <a:cs typeface="Lucida Sans"/>
                <a:sym typeface="Lucida Sans"/>
              </a:rPr>
              <a:t>Reflection</a:t>
            </a:r>
            <a:endParaRPr/>
          </a:p>
        </p:txBody>
      </p:sp>
      <p:sp>
        <p:nvSpPr>
          <p:cNvPr id="531" name="Google Shape;531;p70"/>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p>
            <a:pPr marL="571500" marR="0" lvl="0" indent="-342900" algn="l" rtl="0">
              <a:spcBef>
                <a:spcPts val="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Based on your role in the learning community, how did examining all aspects of this lesson impact your work?</a:t>
            </a:r>
            <a:endParaRPr/>
          </a:p>
          <a:p>
            <a:pPr marL="571500" marR="0" lvl="0" indent="-190500" algn="l" rtl="0">
              <a:spcBef>
                <a:spcPts val="0"/>
              </a:spcBef>
              <a:spcAft>
                <a:spcPts val="0"/>
              </a:spcAft>
              <a:buClr>
                <a:srgbClr val="3F3F39"/>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571500" marR="0" lvl="0" indent="-342900" algn="l" rtl="0">
              <a:spcBef>
                <a:spcPts val="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Based on your role in the learning community, what resources and strategies could be used to encourage and support aligned instructional practice in the classroom? </a:t>
            </a:r>
            <a:endParaRPr/>
          </a:p>
          <a:p>
            <a:pPr marL="571500" marR="0" lvl="0" indent="-190500" algn="l" rtl="0">
              <a:spcBef>
                <a:spcPts val="0"/>
              </a:spcBef>
              <a:spcAft>
                <a:spcPts val="0"/>
              </a:spcAft>
              <a:buClr>
                <a:srgbClr val="3F3F39"/>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571500" marR="0" lvl="0" indent="-190500" algn="l" rtl="0">
              <a:spcBef>
                <a:spcPts val="0"/>
              </a:spcBef>
              <a:spcAft>
                <a:spcPts val="0"/>
              </a:spcAft>
              <a:buClr>
                <a:srgbClr val="3F3F39"/>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342900" marR="0" lvl="0" indent="-342900" algn="l" rtl="0">
              <a:spcBef>
                <a:spcPts val="0"/>
              </a:spcBef>
              <a:spcAft>
                <a:spcPts val="0"/>
              </a:spcAft>
              <a:buClr>
                <a:srgbClr val="3F3F39"/>
              </a:buClr>
              <a:buSzPts val="2400"/>
              <a:buFont typeface="Arial"/>
              <a:buNone/>
            </a:pPr>
            <a:endParaRPr sz="2400" b="0" i="0" u="none" strike="noStrike" cap="none">
              <a:solidFill>
                <a:srgbClr val="3F3F39"/>
              </a:solidFill>
              <a:latin typeface="Lucida Sans"/>
              <a:ea typeface="Lucida Sans"/>
              <a:cs typeface="Lucida Sans"/>
              <a:sym typeface="Lucida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71"/>
          <p:cNvSpPr txBox="1">
            <a:spLocks noGrp="1"/>
          </p:cNvSpPr>
          <p:nvPr>
            <p:ph type="title"/>
          </p:nvPr>
        </p:nvSpPr>
        <p:spPr>
          <a:xfrm>
            <a:off x="219320" y="2852946"/>
            <a:ext cx="8617800" cy="87684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2800"/>
              <a:buFont typeface="Lucida Sans"/>
              <a:buNone/>
            </a:pPr>
            <a:r>
              <a:rPr lang="en-US" sz="2800" b="0" i="0" u="none" strike="noStrike" cap="none">
                <a:solidFill>
                  <a:schemeClr val="lt1"/>
                </a:solidFill>
                <a:latin typeface="Lucida Sans"/>
                <a:ea typeface="Lucida Sans"/>
                <a:cs typeface="Lucida Sans"/>
                <a:sym typeface="Lucida Sans"/>
              </a:rPr>
              <a:t>Thank You</a:t>
            </a:r>
            <a:endParaRPr sz="2800" b="0" i="0" u="none" strike="noStrike" cap="none">
              <a:solidFill>
                <a:schemeClr val="lt1"/>
              </a:solidFill>
              <a:latin typeface="Lucida Sans"/>
              <a:ea typeface="Lucida Sans"/>
              <a:cs typeface="Lucida Sans"/>
              <a:sym typeface="Lucida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1"/>
          <p:cNvSpPr txBox="1">
            <a:spLocks noGrp="1"/>
          </p:cNvSpPr>
          <p:nvPr>
            <p:ph type="title"/>
          </p:nvPr>
        </p:nvSpPr>
        <p:spPr>
          <a:xfrm>
            <a:off x="457200" y="185736"/>
            <a:ext cx="8229600" cy="1546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The Instructional Practice Toolkit (IPT) Components</a:t>
            </a:r>
            <a:endParaRPr/>
          </a:p>
        </p:txBody>
      </p:sp>
      <p:pic>
        <p:nvPicPr>
          <p:cNvPr id="225" name="Google Shape;225;p31" descr="image001"/>
          <p:cNvPicPr preferRelativeResize="0"/>
          <p:nvPr/>
        </p:nvPicPr>
        <p:blipFill rotWithShape="1">
          <a:blip r:embed="rId3">
            <a:alphaModFix/>
          </a:blip>
          <a:srcRect/>
          <a:stretch/>
        </p:blipFill>
        <p:spPr>
          <a:xfrm>
            <a:off x="789286" y="1538287"/>
            <a:ext cx="7565428" cy="4210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Norms</a:t>
            </a:r>
            <a:endParaRPr/>
          </a:p>
        </p:txBody>
      </p:sp>
      <p:sp>
        <p:nvSpPr>
          <p:cNvPr id="232" name="Google Shape;232;p32"/>
          <p:cNvSpPr txBox="1">
            <a:spLocks noGrp="1"/>
          </p:cNvSpPr>
          <p:nvPr>
            <p:ph type="body" idx="1"/>
          </p:nvPr>
        </p:nvSpPr>
        <p:spPr>
          <a:xfrm>
            <a:off x="457200" y="1600200"/>
            <a:ext cx="8229600" cy="29976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rgbClr val="000000"/>
              </a:buClr>
              <a:buSzPts val="2400"/>
              <a:buFont typeface="Arial"/>
              <a:buChar char="•"/>
            </a:pPr>
            <a:r>
              <a:rPr lang="en-US" sz="2400" b="0" i="0" u="none" strike="noStrike" cap="none">
                <a:solidFill>
                  <a:srgbClr val="3F3F39"/>
                </a:solidFill>
                <a:latin typeface="Lucida Sans"/>
                <a:ea typeface="Lucida Sans"/>
                <a:cs typeface="Lucida Sans"/>
                <a:sym typeface="Lucida Sans"/>
              </a:rPr>
              <a:t>Be brave!  We’re all learning.</a:t>
            </a:r>
            <a:endParaRPr/>
          </a:p>
          <a:p>
            <a:pPr marL="457200" marR="0" lvl="0" indent="-381000" algn="l" rtl="0">
              <a:lnSpc>
                <a:spcPct val="100000"/>
              </a:lnSpc>
              <a:spcBef>
                <a:spcPts val="0"/>
              </a:spcBef>
              <a:spcAft>
                <a:spcPts val="0"/>
              </a:spcAft>
              <a:buClr>
                <a:srgbClr val="000000"/>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457200" marR="0" lvl="0" indent="-381000" algn="l" rtl="0">
              <a:lnSpc>
                <a:spcPct val="100000"/>
              </a:lnSpc>
              <a:spcBef>
                <a:spcPts val="0"/>
              </a:spcBef>
              <a:spcAft>
                <a:spcPts val="0"/>
              </a:spcAft>
              <a:buClr>
                <a:srgbClr val="000000"/>
              </a:buClr>
              <a:buSzPts val="2400"/>
              <a:buFont typeface="Arial"/>
              <a:buChar char="•"/>
            </a:pPr>
            <a:r>
              <a:rPr lang="en-US" sz="2400" b="0" i="0" u="none" strike="noStrike" cap="none">
                <a:solidFill>
                  <a:srgbClr val="3F3F39"/>
                </a:solidFill>
                <a:latin typeface="Lucida Sans"/>
                <a:ea typeface="Lucida Sans"/>
                <a:cs typeface="Lucida Sans"/>
                <a:sym typeface="Lucida Sans"/>
              </a:rPr>
              <a:t>Frame all observations using the language of the tools and the standards.</a:t>
            </a:r>
            <a:endParaRPr sz="2400" b="0" i="0" u="none" strike="noStrike" cap="none">
              <a:solidFill>
                <a:srgbClr val="3F3F39"/>
              </a:solidFill>
              <a:latin typeface="Lucida Sans"/>
              <a:ea typeface="Lucida Sans"/>
              <a:cs typeface="Lucida Sans"/>
              <a:sym typeface="Lucida Sans"/>
            </a:endParaRPr>
          </a:p>
          <a:p>
            <a:pPr marL="7620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457200" marR="0" lvl="0" indent="-381000" algn="l" rtl="0">
              <a:lnSpc>
                <a:spcPct val="100000"/>
              </a:lnSpc>
              <a:spcBef>
                <a:spcPts val="480"/>
              </a:spcBef>
              <a:spcAft>
                <a:spcPts val="0"/>
              </a:spcAft>
              <a:buClr>
                <a:srgbClr val="000000"/>
              </a:buClr>
              <a:buSzPts val="2400"/>
              <a:buFont typeface="Arial"/>
              <a:buChar char="•"/>
            </a:pPr>
            <a:r>
              <a:rPr lang="en-US" sz="2400" b="0" i="0" u="none" strike="noStrike" cap="none">
                <a:solidFill>
                  <a:srgbClr val="3F3F39"/>
                </a:solidFill>
                <a:latin typeface="Lucida Sans"/>
                <a:ea typeface="Lucida Sans"/>
                <a:cs typeface="Lucida Sans"/>
                <a:sym typeface="Lucida Sans"/>
              </a:rPr>
              <a:t>Support </a:t>
            </a:r>
            <a:r>
              <a:rPr lang="en-US" sz="2400" b="1" i="0" u="sng" strike="noStrike" cap="none">
                <a:solidFill>
                  <a:srgbClr val="3F3F39"/>
                </a:solidFill>
                <a:latin typeface="Lucida Sans"/>
                <a:ea typeface="Lucida Sans"/>
                <a:cs typeface="Lucida Sans"/>
                <a:sym typeface="Lucida Sans"/>
              </a:rPr>
              <a:t>every</a:t>
            </a:r>
            <a:r>
              <a:rPr lang="en-US" sz="2400" b="0" i="0" u="none" strike="noStrike" cap="none">
                <a:solidFill>
                  <a:srgbClr val="3F3F39"/>
                </a:solidFill>
                <a:latin typeface="Lucida Sans"/>
                <a:ea typeface="Lucida Sans"/>
                <a:cs typeface="Lucida Sans"/>
                <a:sym typeface="Lucida Sans"/>
              </a:rPr>
              <a:t> idea with evidence.</a:t>
            </a:r>
            <a:endParaRPr sz="2400" b="0" i="0" u="none" strike="noStrike" cap="none">
              <a:solidFill>
                <a:srgbClr val="3F3F39"/>
              </a:solidFill>
              <a:latin typeface="Lucida Sans"/>
              <a:ea typeface="Lucida Sans"/>
              <a:cs typeface="Lucida Sans"/>
              <a:sym typeface="Lucida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Module Overview</a:t>
            </a:r>
            <a:endParaRPr/>
          </a:p>
        </p:txBody>
      </p:sp>
      <p:pic>
        <p:nvPicPr>
          <p:cNvPr id="239" name="Google Shape;239;p33" descr="image001"/>
          <p:cNvPicPr preferRelativeResize="0"/>
          <p:nvPr/>
        </p:nvPicPr>
        <p:blipFill rotWithShape="1">
          <a:blip r:embed="rId3">
            <a:alphaModFix/>
          </a:blip>
          <a:srcRect/>
          <a:stretch/>
        </p:blipFill>
        <p:spPr>
          <a:xfrm>
            <a:off x="789286" y="1417637"/>
            <a:ext cx="7565428" cy="4210050"/>
          </a:xfrm>
          <a:prstGeom prst="rect">
            <a:avLst/>
          </a:prstGeom>
          <a:noFill/>
          <a:ln>
            <a:noFill/>
          </a:ln>
        </p:spPr>
      </p:pic>
      <p:sp>
        <p:nvSpPr>
          <p:cNvPr id="240" name="Google Shape;240;p33"/>
          <p:cNvSpPr/>
          <p:nvPr/>
        </p:nvSpPr>
        <p:spPr>
          <a:xfrm>
            <a:off x="863101" y="2094199"/>
            <a:ext cx="7491613" cy="483900"/>
          </a:xfrm>
          <a:prstGeom prst="rect">
            <a:avLst/>
          </a:prstGeom>
          <a:noFill/>
          <a:ln w="1143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3F3F39"/>
              </a:buClr>
              <a:buSzPts val="2800"/>
              <a:buFont typeface="Lucida Sans"/>
              <a:buNone/>
            </a:pPr>
            <a:r>
              <a:rPr lang="en-US" sz="2800" b="0" i="0" u="none" strike="noStrike" cap="none">
                <a:solidFill>
                  <a:srgbClr val="3F3F39"/>
                </a:solidFill>
                <a:latin typeface="Lucida Sans"/>
                <a:ea typeface="Lucida Sans"/>
                <a:cs typeface="Lucida Sans"/>
                <a:sym typeface="Lucida Sans"/>
              </a:rPr>
              <a:t>Goals and Activities in this Component</a:t>
            </a:r>
            <a:endParaRPr/>
          </a:p>
        </p:txBody>
      </p:sp>
      <p:sp>
        <p:nvSpPr>
          <p:cNvPr id="247" name="Google Shape;247;p34"/>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p>
            <a:pPr marL="228600" marR="0" lvl="0" indent="0" algn="l" rtl="0">
              <a:spcBef>
                <a:spcPts val="0"/>
              </a:spcBef>
              <a:spcAft>
                <a:spcPts val="0"/>
              </a:spcAft>
              <a:buClr>
                <a:schemeClr val="dk1"/>
              </a:buClr>
              <a:buSzPts val="2400"/>
              <a:buFont typeface="Arial"/>
              <a:buNone/>
            </a:pPr>
            <a:r>
              <a:rPr lang="en-US" sz="2400" b="0" i="0" u="none" strike="noStrike" cap="none">
                <a:solidFill>
                  <a:srgbClr val="3F3F39"/>
                </a:solidFill>
                <a:latin typeface="Lucida Sans"/>
                <a:ea typeface="Lucida Sans"/>
                <a:cs typeface="Lucida Sans"/>
                <a:sym typeface="Lucida Sans"/>
              </a:rPr>
              <a:t>Examine and discuss standards-aligned practice using the Instructional Practice Guide and Beyond the Lesson Discussion Guide.</a:t>
            </a:r>
            <a:endParaRPr sz="2400" b="0" i="0" u="none" strike="noStrike" cap="none">
              <a:solidFill>
                <a:srgbClr val="3F3F39"/>
              </a:solidFill>
              <a:latin typeface="Lucida Sans"/>
              <a:ea typeface="Lucida Sans"/>
              <a:cs typeface="Lucida Sans"/>
              <a:sym typeface="Lucida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Key Shifts in ELA/Literacy</a:t>
            </a:r>
            <a:endParaRPr/>
          </a:p>
        </p:txBody>
      </p:sp>
      <p:sp>
        <p:nvSpPr>
          <p:cNvPr id="254" name="Google Shape;254;p35"/>
          <p:cNvSpPr txBox="1">
            <a:spLocks noGrp="1"/>
          </p:cNvSpPr>
          <p:nvPr>
            <p:ph type="body" idx="1"/>
          </p:nvPr>
        </p:nvSpPr>
        <p:spPr>
          <a:xfrm>
            <a:off x="1481887" y="1718775"/>
            <a:ext cx="7204913" cy="3895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9"/>
              </a:buClr>
              <a:buSzPts val="2400"/>
              <a:buFont typeface="Arial"/>
              <a:buNone/>
            </a:pPr>
            <a:r>
              <a:rPr lang="en-US" sz="2400" b="1" i="0" u="none" strike="noStrike" cap="none">
                <a:solidFill>
                  <a:srgbClr val="3F3F39"/>
                </a:solidFill>
                <a:latin typeface="Lucida Sans"/>
                <a:ea typeface="Lucida Sans"/>
                <a:cs typeface="Lucida Sans"/>
                <a:sym typeface="Lucida Sans"/>
              </a:rPr>
              <a:t>Complexity:</a:t>
            </a:r>
            <a:r>
              <a:rPr lang="en-US" sz="2400" b="0" i="0" u="none" strike="noStrike" cap="none">
                <a:solidFill>
                  <a:srgbClr val="3F3F39"/>
                </a:solidFill>
                <a:latin typeface="Lucida Sans"/>
                <a:ea typeface="Lucida Sans"/>
                <a:cs typeface="Lucida Sans"/>
                <a:sym typeface="Lucida Sans"/>
              </a:rPr>
              <a:t> Practice regularly with complex text and its academic language.</a:t>
            </a:r>
            <a:endParaRPr/>
          </a:p>
          <a:p>
            <a:pPr marL="0" marR="0" lvl="0" indent="0" algn="l" rtl="0">
              <a:spcBef>
                <a:spcPts val="480"/>
              </a:spcBef>
              <a:spcAft>
                <a:spcPts val="0"/>
              </a:spcAft>
              <a:buClr>
                <a:srgbClr val="3F3F39"/>
              </a:buClr>
              <a:buSzPts val="2400"/>
              <a:buFont typeface="Arial"/>
              <a:buNone/>
            </a:pPr>
            <a:endParaRPr sz="2400" b="1" i="0" u="none" strike="noStrike" cap="none">
              <a:solidFill>
                <a:srgbClr val="3F3F39"/>
              </a:solidFill>
              <a:latin typeface="Lucida Sans"/>
              <a:ea typeface="Lucida Sans"/>
              <a:cs typeface="Lucida Sans"/>
              <a:sym typeface="Lucida Sans"/>
            </a:endParaRPr>
          </a:p>
          <a:p>
            <a:pPr marL="0" marR="0" lvl="0" indent="0" algn="l" rtl="0">
              <a:spcBef>
                <a:spcPts val="480"/>
              </a:spcBef>
              <a:spcAft>
                <a:spcPts val="0"/>
              </a:spcAft>
              <a:buClr>
                <a:srgbClr val="3F3F39"/>
              </a:buClr>
              <a:buSzPts val="2400"/>
              <a:buFont typeface="Arial"/>
              <a:buNone/>
            </a:pPr>
            <a:r>
              <a:rPr lang="en-US" sz="2400" b="1" i="0" u="none" strike="noStrike" cap="none">
                <a:solidFill>
                  <a:srgbClr val="3F3F39"/>
                </a:solidFill>
                <a:latin typeface="Lucida Sans"/>
                <a:ea typeface="Lucida Sans"/>
                <a:cs typeface="Lucida Sans"/>
                <a:sym typeface="Lucida Sans"/>
              </a:rPr>
              <a:t>Evidence:</a:t>
            </a:r>
            <a:r>
              <a:rPr lang="en-US" sz="2400" b="0" i="0" u="none" strike="noStrike" cap="none">
                <a:solidFill>
                  <a:srgbClr val="3F3F39"/>
                </a:solidFill>
                <a:latin typeface="Lucida Sans"/>
                <a:ea typeface="Lucida Sans"/>
                <a:cs typeface="Lucida Sans"/>
                <a:sym typeface="Lucida Sans"/>
              </a:rPr>
              <a:t> Ground reading, writing, and speaking in evidence from text, both literary and informational.</a:t>
            </a:r>
            <a:endParaRPr/>
          </a:p>
          <a:p>
            <a:pPr marL="0" marR="0" lvl="0" indent="0" algn="l" rtl="0">
              <a:lnSpc>
                <a:spcPct val="100000"/>
              </a:lnSpc>
              <a:spcBef>
                <a:spcPts val="480"/>
              </a:spcBef>
              <a:spcAft>
                <a:spcPts val="0"/>
              </a:spcAft>
              <a:buClr>
                <a:srgbClr val="3F3F39"/>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0" marR="0" lvl="0" indent="0" algn="l" rtl="0">
              <a:spcBef>
                <a:spcPts val="480"/>
              </a:spcBef>
              <a:spcAft>
                <a:spcPts val="0"/>
              </a:spcAft>
              <a:buClr>
                <a:srgbClr val="3F3F39"/>
              </a:buClr>
              <a:buSzPts val="2400"/>
              <a:buFont typeface="Arial"/>
              <a:buNone/>
            </a:pPr>
            <a:r>
              <a:rPr lang="en-US" sz="2400" b="1" i="0" u="none" strike="noStrike" cap="none">
                <a:solidFill>
                  <a:srgbClr val="3F3F39"/>
                </a:solidFill>
                <a:latin typeface="Lucida Sans"/>
                <a:ea typeface="Lucida Sans"/>
                <a:cs typeface="Lucida Sans"/>
                <a:sym typeface="Lucida Sans"/>
              </a:rPr>
              <a:t>Knowledge: </a:t>
            </a:r>
            <a:r>
              <a:rPr lang="en-US" sz="2400" b="0" i="0" u="none" strike="noStrike" cap="none">
                <a:solidFill>
                  <a:srgbClr val="3F3F39"/>
                </a:solidFill>
                <a:latin typeface="Lucida Sans"/>
                <a:ea typeface="Lucida Sans"/>
                <a:cs typeface="Lucida Sans"/>
                <a:sym typeface="Lucida Sans"/>
              </a:rPr>
              <a:t>Build knowledge through content-rich nonfiction.</a:t>
            </a:r>
            <a:endParaRPr/>
          </a:p>
          <a:p>
            <a:pPr marL="457200" marR="0" lvl="0" indent="-457200" algn="l" rtl="0">
              <a:lnSpc>
                <a:spcPct val="100000"/>
              </a:lnSpc>
              <a:spcBef>
                <a:spcPts val="480"/>
              </a:spcBef>
              <a:spcAft>
                <a:spcPts val="0"/>
              </a:spcAft>
              <a:buClr>
                <a:srgbClr val="3F3F39"/>
              </a:buClr>
              <a:buSzPts val="600"/>
              <a:buFont typeface="Calibri"/>
              <a:buNone/>
            </a:pPr>
            <a:endParaRPr sz="2400" b="0" i="0" u="none" strike="noStrike" cap="none">
              <a:solidFill>
                <a:schemeClr val="dk1"/>
              </a:solidFill>
              <a:latin typeface="Lucida Sans"/>
              <a:ea typeface="Lucida Sans"/>
              <a:cs typeface="Lucida Sans"/>
              <a:sym typeface="Lucida Sans"/>
            </a:endParaRPr>
          </a:p>
          <a:p>
            <a:pPr marL="457200" marR="0" lvl="0" indent="-457200" algn="l" rtl="0">
              <a:lnSpc>
                <a:spcPct val="100000"/>
              </a:lnSpc>
              <a:spcBef>
                <a:spcPts val="480"/>
              </a:spcBef>
              <a:spcAft>
                <a:spcPts val="0"/>
              </a:spcAft>
              <a:buClr>
                <a:srgbClr val="3F3F39"/>
              </a:buClr>
              <a:buSzPts val="600"/>
              <a:buFont typeface="Calibri"/>
              <a:buNone/>
            </a:pPr>
            <a:endParaRPr sz="2400" b="0" i="0" u="none" strike="noStrike" cap="none">
              <a:solidFill>
                <a:schemeClr val="dk1"/>
              </a:solidFill>
              <a:latin typeface="Lucida Sans"/>
              <a:ea typeface="Lucida Sans"/>
              <a:cs typeface="Lucida Sans"/>
              <a:sym typeface="Lucida Sans"/>
            </a:endParaRPr>
          </a:p>
        </p:txBody>
      </p:sp>
      <p:pic>
        <p:nvPicPr>
          <p:cNvPr id="255" name="Google Shape;255;p35"/>
          <p:cNvPicPr preferRelativeResize="0"/>
          <p:nvPr/>
        </p:nvPicPr>
        <p:blipFill rotWithShape="1">
          <a:blip r:embed="rId3">
            <a:alphaModFix/>
          </a:blip>
          <a:srcRect/>
          <a:stretch/>
        </p:blipFill>
        <p:spPr>
          <a:xfrm>
            <a:off x="461179" y="1614992"/>
            <a:ext cx="922362" cy="922362"/>
          </a:xfrm>
          <a:prstGeom prst="rect">
            <a:avLst/>
          </a:prstGeom>
          <a:noFill/>
          <a:ln>
            <a:noFill/>
          </a:ln>
        </p:spPr>
      </p:pic>
      <p:pic>
        <p:nvPicPr>
          <p:cNvPr id="256" name="Google Shape;256;p35"/>
          <p:cNvPicPr preferRelativeResize="0"/>
          <p:nvPr/>
        </p:nvPicPr>
        <p:blipFill rotWithShape="1">
          <a:blip r:embed="rId4">
            <a:alphaModFix/>
          </a:blip>
          <a:srcRect/>
          <a:stretch/>
        </p:blipFill>
        <p:spPr>
          <a:xfrm>
            <a:off x="461179" y="2879840"/>
            <a:ext cx="922361" cy="922361"/>
          </a:xfrm>
          <a:prstGeom prst="rect">
            <a:avLst/>
          </a:prstGeom>
          <a:noFill/>
          <a:ln>
            <a:noFill/>
          </a:ln>
        </p:spPr>
      </p:pic>
      <p:pic>
        <p:nvPicPr>
          <p:cNvPr id="257" name="Google Shape;257;p35"/>
          <p:cNvPicPr preferRelativeResize="0"/>
          <p:nvPr/>
        </p:nvPicPr>
        <p:blipFill rotWithShape="1">
          <a:blip r:embed="rId5">
            <a:alphaModFix/>
          </a:blip>
          <a:srcRect/>
          <a:stretch/>
        </p:blipFill>
        <p:spPr>
          <a:xfrm>
            <a:off x="457200" y="4487173"/>
            <a:ext cx="922361" cy="922361"/>
          </a:xfrm>
          <a:prstGeom prst="rect">
            <a:avLst/>
          </a:prstGeom>
          <a:noFill/>
          <a:ln>
            <a:noFill/>
          </a:ln>
        </p:spPr>
      </p:pic>
    </p:spTree>
  </p:cSld>
  <p:clrMapOvr>
    <a:masterClrMapping/>
  </p:clrMapOvr>
</p:sld>
</file>

<file path=ppt/theme/theme1.xml><?xml version="1.0" encoding="utf-8"?>
<a:theme xmlns:a="http://schemas.openxmlformats.org/drawingml/2006/main" name="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TotalTime>
  <Words>8975</Words>
  <Application>Microsoft Office PowerPoint</Application>
  <PresentationFormat>On-screen Show (4:3)</PresentationFormat>
  <Paragraphs>642</Paragraphs>
  <Slides>45</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Lucida Sans</vt:lpstr>
      <vt:lpstr>Arial</vt:lpstr>
      <vt:lpstr>Calibri</vt:lpstr>
      <vt:lpstr>Allerta</vt:lpstr>
      <vt:lpstr>Courier New</vt:lpstr>
      <vt:lpstr>SAP ATC PPT Template revised</vt:lpstr>
      <vt:lpstr>Instructional Practice Toolkit –  ELA/Literacy</vt:lpstr>
      <vt:lpstr>Essential Question</vt:lpstr>
      <vt:lpstr>Learning Goals</vt:lpstr>
      <vt:lpstr>The Teaching and Learning Cycle </vt:lpstr>
      <vt:lpstr>The Instructional Practice Toolkit (IPT) Components</vt:lpstr>
      <vt:lpstr>Norms</vt:lpstr>
      <vt:lpstr>Module Overview</vt:lpstr>
      <vt:lpstr>Goals and Activities in this Component</vt:lpstr>
      <vt:lpstr>Key Shifts in ELA/Literacy</vt:lpstr>
      <vt:lpstr>Instructional Practice Guide - Design</vt:lpstr>
      <vt:lpstr>PowerPoint Presentation</vt:lpstr>
      <vt:lpstr>PowerPoint Presentation</vt:lpstr>
      <vt:lpstr>Reflection</vt:lpstr>
      <vt:lpstr>Module Overview</vt:lpstr>
      <vt:lpstr>Goals and Activities in this Component</vt:lpstr>
      <vt:lpstr>Core Action 1 - Reading/Listening Comprehension</vt:lpstr>
      <vt:lpstr>Three Factors of Text Complexity</vt:lpstr>
      <vt:lpstr>Qualitative Measures</vt:lpstr>
      <vt:lpstr>Qualitative Analysis</vt:lpstr>
      <vt:lpstr>Reflection</vt:lpstr>
      <vt:lpstr>Module Overview</vt:lpstr>
      <vt:lpstr>Goals and Activities in this Component</vt:lpstr>
      <vt:lpstr>Core Action 2</vt:lpstr>
      <vt:lpstr>Core Action 2</vt:lpstr>
      <vt:lpstr>Core Action 3</vt:lpstr>
      <vt:lpstr>Core Action 3</vt:lpstr>
      <vt:lpstr>Core Action 3</vt:lpstr>
      <vt:lpstr>Guidance: Taking Low-Inference Notes</vt:lpstr>
      <vt:lpstr>Watch the Lesson Video</vt:lpstr>
      <vt:lpstr>After Watching the Lesson Video – Complete the Instructional Practice Guide</vt:lpstr>
      <vt:lpstr>Beyond the Lesson Guide</vt:lpstr>
      <vt:lpstr>Reflection</vt:lpstr>
      <vt:lpstr>Module Overview</vt:lpstr>
      <vt:lpstr>Goals and Activities in this Component</vt:lpstr>
      <vt:lpstr>Reflection</vt:lpstr>
      <vt:lpstr>Module Overview</vt:lpstr>
      <vt:lpstr>Goals and Activities in this Component</vt:lpstr>
      <vt:lpstr>Reflection</vt:lpstr>
      <vt:lpstr>Module Overview</vt:lpstr>
      <vt:lpstr>Goals and Activities in this Component</vt:lpstr>
      <vt:lpstr>Feedback Summary</vt:lpstr>
      <vt:lpstr>Feedback Summary</vt:lpstr>
      <vt:lpstr>Beyond the Lesson Guide</vt:lpstr>
      <vt:lpstr>Reflection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Instructional Practice Toolkit –  ELA/Literacy</dc:title>
  <dc:creator>EMK</dc:creator>
  <cp:lastModifiedBy>Susan Hitt</cp:lastModifiedBy>
  <cp:revision>8</cp:revision>
  <dcterms:modified xsi:type="dcterms:W3CDTF">2019-04-19T20:36:37Z</dcterms:modified>
</cp:coreProperties>
</file>